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310" r:id="rId17"/>
    <p:sldId id="311" r:id="rId18"/>
    <p:sldId id="272" r:id="rId19"/>
    <p:sldId id="273" r:id="rId20"/>
    <p:sldId id="274" r:id="rId21"/>
    <p:sldId id="275" r:id="rId22"/>
    <p:sldId id="312" r:id="rId23"/>
    <p:sldId id="313" r:id="rId24"/>
    <p:sldId id="276" r:id="rId25"/>
    <p:sldId id="278" r:id="rId26"/>
    <p:sldId id="279" r:id="rId27"/>
    <p:sldId id="280" r:id="rId28"/>
    <p:sldId id="281" r:id="rId29"/>
    <p:sldId id="282" r:id="rId30"/>
    <p:sldId id="288" r:id="rId31"/>
    <p:sldId id="283" r:id="rId32"/>
    <p:sldId id="289" r:id="rId33"/>
    <p:sldId id="290" r:id="rId34"/>
    <p:sldId id="292" r:id="rId35"/>
    <p:sldId id="284" r:id="rId36"/>
    <p:sldId id="285" r:id="rId37"/>
    <p:sldId id="286" r:id="rId38"/>
    <p:sldId id="287" r:id="rId39"/>
    <p:sldId id="269"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14" r:id="rId57"/>
    <p:sldId id="30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34"/>
    <p:restoredTop sz="94674"/>
  </p:normalViewPr>
  <p:slideViewPr>
    <p:cSldViewPr snapToGrid="0" snapToObjects="1">
      <p:cViewPr varScale="1">
        <p:scale>
          <a:sx n="114" d="100"/>
          <a:sy n="114" d="100"/>
        </p:scale>
        <p:origin x="18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12/28/18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5%87%B8%E5%88%86%E6%9E%90" TargetMode="External"/><Relationship Id="rId2" Type="http://schemas.openxmlformats.org/officeDocument/2006/relationships/hyperlink" Target="https://baike.baidu.com/item/%E9%80%BC%E8%BF%91%E8%AE%BA/967006" TargetMode="External"/><Relationship Id="rId1" Type="http://schemas.openxmlformats.org/officeDocument/2006/relationships/slideLayout" Target="../slideLayouts/slideLayout2.xml"/><Relationship Id="rId4" Type="http://schemas.openxmlformats.org/officeDocument/2006/relationships/hyperlink" Target="https://baike.baidu.com/item/%E7%AE%97%E6%B3%95%E5%A4%8D%E6%9D%82%E5%BA%A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zh.wikipedia.org/wiki/%E9%9A%8F%E6%9C%BA%E6%95%B0" TargetMode="External"/><Relationship Id="rId2" Type="http://schemas.openxmlformats.org/officeDocument/2006/relationships/hyperlink" Target="https://zh.wikipedia.org/wiki/%E7%94%B5%E5%AD%90%E8%AE%A1%E7%AE%97%E6%9C%BA" TargetMode="External"/><Relationship Id="rId1" Type="http://schemas.openxmlformats.org/officeDocument/2006/relationships/slideLayout" Target="../slideLayouts/slideLayout2.xml"/><Relationship Id="rId4" Type="http://schemas.openxmlformats.org/officeDocument/2006/relationships/hyperlink" Target="https://zh.wikipedia.org/wiki/%E4%BC%AA%E9%9A%8F%E6%9C%BA%E6%95%B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namxedoc/RLs.git" TargetMode="External"/><Relationship Id="rId2" Type="http://schemas.openxmlformats.org/officeDocument/2006/relationships/hyperlink" Target="https://github.com/namxedoc/simplerl4j.gi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AF8B2-EFEF-724F-91BE-6ABDE52466D2}"/>
              </a:ext>
            </a:extLst>
          </p:cNvPr>
          <p:cNvSpPr>
            <a:spLocks noGrp="1"/>
          </p:cNvSpPr>
          <p:nvPr>
            <p:ph type="ctrTitle"/>
          </p:nvPr>
        </p:nvSpPr>
        <p:spPr/>
        <p:txBody>
          <a:bodyPr/>
          <a:lstStyle/>
          <a:p>
            <a:r>
              <a:rPr kumimoji="1" lang="zh-CN" altLang="en-US" dirty="0"/>
              <a:t>机器学习分享</a:t>
            </a:r>
          </a:p>
        </p:txBody>
      </p:sp>
      <p:sp>
        <p:nvSpPr>
          <p:cNvPr id="3" name="副标题 2">
            <a:extLst>
              <a:ext uri="{FF2B5EF4-FFF2-40B4-BE49-F238E27FC236}">
                <a16:creationId xmlns:a16="http://schemas.microsoft.com/office/drawing/2014/main" id="{C5479002-8BC4-D348-9D3E-B8B615D7C198}"/>
              </a:ext>
            </a:extLst>
          </p:cNvPr>
          <p:cNvSpPr>
            <a:spLocks noGrp="1"/>
          </p:cNvSpPr>
          <p:nvPr>
            <p:ph type="subTitle" idx="1"/>
          </p:nvPr>
        </p:nvSpPr>
        <p:spPr/>
        <p:txBody>
          <a:bodyPr/>
          <a:lstStyle/>
          <a:p>
            <a:r>
              <a:rPr kumimoji="1" lang="zh-CN" altLang="en-US" dirty="0"/>
              <a:t>传统强化学习</a:t>
            </a:r>
            <a:endParaRPr kumimoji="1" lang="en-US" altLang="zh-CN" dirty="0"/>
          </a:p>
          <a:p>
            <a:r>
              <a:rPr kumimoji="1" lang="en-US" altLang="zh-CN" dirty="0"/>
              <a:t>-</a:t>
            </a:r>
            <a:r>
              <a:rPr kumimoji="1" lang="zh-CN" altLang="en-US" dirty="0"/>
              <a:t>荀俊杰</a:t>
            </a:r>
          </a:p>
        </p:txBody>
      </p:sp>
    </p:spTree>
    <p:extLst>
      <p:ext uri="{BB962C8B-B14F-4D97-AF65-F5344CB8AC3E}">
        <p14:creationId xmlns:p14="http://schemas.microsoft.com/office/powerpoint/2010/main" val="417438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2188E-48FC-4649-86AD-24FA52DACB67}"/>
              </a:ext>
            </a:extLst>
          </p:cNvPr>
          <p:cNvSpPr>
            <a:spLocks noGrp="1"/>
          </p:cNvSpPr>
          <p:nvPr>
            <p:ph type="title"/>
          </p:nvPr>
        </p:nvSpPr>
        <p:spPr>
          <a:xfrm>
            <a:off x="677334" y="254000"/>
            <a:ext cx="8596668" cy="1320800"/>
          </a:xfrm>
        </p:spPr>
        <p:txBody>
          <a:bodyPr/>
          <a:lstStyle/>
          <a:p>
            <a:r>
              <a:rPr kumimoji="1" lang="zh-CN" altLang="en-US" dirty="0">
                <a:solidFill>
                  <a:schemeClr val="tx1"/>
                </a:solidFill>
              </a:rPr>
              <a:t>再次定义强化学习是什么</a:t>
            </a:r>
          </a:p>
        </p:txBody>
      </p:sp>
      <p:sp>
        <p:nvSpPr>
          <p:cNvPr id="3" name="内容占位符 2">
            <a:extLst>
              <a:ext uri="{FF2B5EF4-FFF2-40B4-BE49-F238E27FC236}">
                <a16:creationId xmlns:a16="http://schemas.microsoft.com/office/drawing/2014/main" id="{900C17C7-99BA-8441-A9A8-2B8DD9A2B77D}"/>
              </a:ext>
            </a:extLst>
          </p:cNvPr>
          <p:cNvSpPr>
            <a:spLocks noGrp="1"/>
          </p:cNvSpPr>
          <p:nvPr>
            <p:ph idx="1"/>
          </p:nvPr>
        </p:nvSpPr>
        <p:spPr>
          <a:xfrm>
            <a:off x="677334" y="1081089"/>
            <a:ext cx="8596668" cy="3880773"/>
          </a:xfrm>
        </p:spPr>
        <p:txBody>
          <a:bodyPr/>
          <a:lstStyle/>
          <a:p>
            <a:r>
              <a:rPr kumimoji="1" lang="zh-CN" altLang="en-US" dirty="0"/>
              <a:t>整个强化学习的过程可以抽象成一个</a:t>
            </a:r>
            <a:r>
              <a:rPr kumimoji="1" lang="zh-CN" altLang="en-US" dirty="0">
                <a:solidFill>
                  <a:srgbClr val="00B0F0"/>
                </a:solidFill>
              </a:rPr>
              <a:t>智能体</a:t>
            </a:r>
            <a:r>
              <a:rPr kumimoji="1" lang="zh-CN" altLang="en-US" dirty="0"/>
              <a:t>（就是需要进行学习的计算机或者程序）根据</a:t>
            </a:r>
            <a:r>
              <a:rPr kumimoji="1" lang="zh-CN" altLang="en-US" dirty="0">
                <a:solidFill>
                  <a:srgbClr val="FF0000"/>
                </a:solidFill>
              </a:rPr>
              <a:t>策略</a:t>
            </a:r>
            <a:r>
              <a:rPr kumimoji="1" lang="zh-CN" altLang="en-US" dirty="0"/>
              <a:t>选择不同的</a:t>
            </a:r>
            <a:r>
              <a:rPr kumimoji="1" lang="zh-CN" altLang="en-US" dirty="0">
                <a:solidFill>
                  <a:srgbClr val="FF0000"/>
                </a:solidFill>
              </a:rPr>
              <a:t>动作</a:t>
            </a:r>
            <a:r>
              <a:rPr kumimoji="1" lang="zh-CN" altLang="en-US" dirty="0"/>
              <a:t>跟</a:t>
            </a:r>
            <a:r>
              <a:rPr kumimoji="1" lang="zh-CN" altLang="en-US" dirty="0">
                <a:solidFill>
                  <a:srgbClr val="FF0000"/>
                </a:solidFill>
              </a:rPr>
              <a:t>环境</a:t>
            </a:r>
            <a:r>
              <a:rPr kumimoji="1" lang="zh-CN" altLang="en-US" dirty="0"/>
              <a:t>进行交互，并从环境得到</a:t>
            </a:r>
            <a:r>
              <a:rPr kumimoji="1" lang="zh-CN" altLang="en-US" dirty="0">
                <a:solidFill>
                  <a:srgbClr val="FF0000"/>
                </a:solidFill>
              </a:rPr>
              <a:t>反馈（奖励）</a:t>
            </a:r>
            <a:r>
              <a:rPr kumimoji="1" lang="zh-CN" altLang="en-US" dirty="0"/>
              <a:t>以及</a:t>
            </a:r>
            <a:r>
              <a:rPr kumimoji="1" lang="zh-CN" altLang="en-US" dirty="0">
                <a:solidFill>
                  <a:srgbClr val="FF0000"/>
                </a:solidFill>
              </a:rPr>
              <a:t>下一个环境状态</a:t>
            </a:r>
            <a:r>
              <a:rPr kumimoji="1" lang="zh-CN" altLang="en-US" dirty="0"/>
              <a:t>，然后从该反馈中学习进而调整自己的策略，根据新的策略选择</a:t>
            </a:r>
            <a:r>
              <a:rPr kumimoji="1" lang="zh-CN" altLang="en-US" dirty="0">
                <a:solidFill>
                  <a:srgbClr val="FF0000"/>
                </a:solidFill>
              </a:rPr>
              <a:t>下一个动作</a:t>
            </a:r>
            <a:r>
              <a:rPr kumimoji="1" lang="zh-CN" altLang="en-US" dirty="0"/>
              <a:t>再跟环境交互，不停的重复该过程的学习方法。整个过程的目标就是</a:t>
            </a:r>
            <a:r>
              <a:rPr kumimoji="1" lang="zh-CN" altLang="en-US" dirty="0">
                <a:solidFill>
                  <a:srgbClr val="FF0000"/>
                </a:solidFill>
              </a:rPr>
              <a:t>最大化</a:t>
            </a:r>
            <a:r>
              <a:rPr kumimoji="1" lang="zh-CN" altLang="en-US" dirty="0"/>
              <a:t>智能体获取的</a:t>
            </a:r>
            <a:r>
              <a:rPr kumimoji="1" lang="zh-CN" altLang="en-US" dirty="0">
                <a:solidFill>
                  <a:srgbClr val="FF0000"/>
                </a:solidFill>
              </a:rPr>
              <a:t>累积奖励</a:t>
            </a:r>
            <a:r>
              <a:rPr kumimoji="1" lang="zh-CN" altLang="en-US" dirty="0"/>
              <a:t>。</a:t>
            </a:r>
            <a:endParaRPr kumimoji="1" lang="en-US" altLang="zh-CN" dirty="0"/>
          </a:p>
          <a:p>
            <a:r>
              <a:rPr kumimoji="1" lang="zh-CN" altLang="en-US" dirty="0"/>
              <a:t>状态：</a:t>
            </a:r>
            <a:r>
              <a:rPr kumimoji="1" lang="en-US" altLang="zh-CN" dirty="0"/>
              <a:t>S</a:t>
            </a:r>
            <a:r>
              <a:rPr kumimoji="1" lang="zh-CN" altLang="en-US" dirty="0"/>
              <a:t>，动作：</a:t>
            </a:r>
            <a:r>
              <a:rPr kumimoji="1" lang="en-US" altLang="zh-CN" dirty="0"/>
              <a:t>A</a:t>
            </a:r>
            <a:r>
              <a:rPr kumimoji="1" lang="zh-CN" altLang="en-US" dirty="0"/>
              <a:t>，奖励：</a:t>
            </a:r>
            <a:r>
              <a:rPr kumimoji="1" lang="en-US" altLang="zh-CN" dirty="0"/>
              <a:t>R</a:t>
            </a:r>
            <a:endParaRPr kumimoji="1" lang="zh-CN" altLang="en-US" dirty="0"/>
          </a:p>
        </p:txBody>
      </p:sp>
      <p:pic>
        <p:nvPicPr>
          <p:cNvPr id="4" name="图片 3">
            <a:extLst>
              <a:ext uri="{FF2B5EF4-FFF2-40B4-BE49-F238E27FC236}">
                <a16:creationId xmlns:a16="http://schemas.microsoft.com/office/drawing/2014/main" id="{8FFEAB3C-2D80-E14A-94BE-B4462092934A}"/>
              </a:ext>
            </a:extLst>
          </p:cNvPr>
          <p:cNvPicPr>
            <a:picLocks noChangeAspect="1"/>
          </p:cNvPicPr>
          <p:nvPr/>
        </p:nvPicPr>
        <p:blipFill>
          <a:blip r:embed="rId2"/>
          <a:stretch>
            <a:fillRect/>
          </a:stretch>
        </p:blipFill>
        <p:spPr>
          <a:xfrm>
            <a:off x="583116" y="3136899"/>
            <a:ext cx="8785104" cy="3443289"/>
          </a:xfrm>
          <a:prstGeom prst="rect">
            <a:avLst/>
          </a:prstGeom>
        </p:spPr>
      </p:pic>
    </p:spTree>
    <p:extLst>
      <p:ext uri="{BB962C8B-B14F-4D97-AF65-F5344CB8AC3E}">
        <p14:creationId xmlns:p14="http://schemas.microsoft.com/office/powerpoint/2010/main" val="228592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C72EA-D0D1-9149-8769-C555FC9B48D7}"/>
              </a:ext>
            </a:extLst>
          </p:cNvPr>
          <p:cNvSpPr>
            <a:spLocks noGrp="1"/>
          </p:cNvSpPr>
          <p:nvPr>
            <p:ph type="title"/>
          </p:nvPr>
        </p:nvSpPr>
        <p:spPr/>
        <p:txBody>
          <a:bodyPr/>
          <a:lstStyle/>
          <a:p>
            <a:r>
              <a:rPr kumimoji="1" lang="zh-CN" altLang="en-US" dirty="0">
                <a:solidFill>
                  <a:schemeClr val="tx1"/>
                </a:solidFill>
              </a:rPr>
              <a:t>阶段性任务 </a:t>
            </a:r>
            <a:r>
              <a:rPr kumimoji="1" lang="en-US" altLang="zh-CN" dirty="0">
                <a:solidFill>
                  <a:schemeClr val="tx1"/>
                </a:solidFill>
              </a:rPr>
              <a:t>or</a:t>
            </a:r>
            <a:r>
              <a:rPr kumimoji="1" lang="zh-CN" altLang="en-US" dirty="0">
                <a:solidFill>
                  <a:schemeClr val="tx1"/>
                </a:solidFill>
              </a:rPr>
              <a:t> 连续性任务？</a:t>
            </a:r>
          </a:p>
        </p:txBody>
      </p:sp>
      <p:sp>
        <p:nvSpPr>
          <p:cNvPr id="3" name="内容占位符 2">
            <a:extLst>
              <a:ext uri="{FF2B5EF4-FFF2-40B4-BE49-F238E27FC236}">
                <a16:creationId xmlns:a16="http://schemas.microsoft.com/office/drawing/2014/main" id="{41D8E372-4D7B-A143-8890-8BAF6A8DDA0C}"/>
              </a:ext>
            </a:extLst>
          </p:cNvPr>
          <p:cNvSpPr>
            <a:spLocks noGrp="1"/>
          </p:cNvSpPr>
          <p:nvPr>
            <p:ph idx="1"/>
          </p:nvPr>
        </p:nvSpPr>
        <p:spPr/>
        <p:txBody>
          <a:bodyPr>
            <a:normAutofit/>
          </a:bodyPr>
          <a:lstStyle/>
          <a:p>
            <a:r>
              <a:rPr kumimoji="1" lang="zh-CN" altLang="en-US" sz="2400" dirty="0"/>
              <a:t>根据不同任务，还分为阶段性任务和连续性任务</a:t>
            </a:r>
            <a:endParaRPr kumimoji="1" lang="en-US" altLang="zh-CN" sz="2400" dirty="0"/>
          </a:p>
          <a:p>
            <a:r>
              <a:rPr kumimoji="1" lang="zh-CN" altLang="en-US" sz="2400" dirty="0"/>
              <a:t>阶段性任务：有明确结束点的任务（拿游戏做比喻就是有死亡和通关）</a:t>
            </a:r>
            <a:endParaRPr kumimoji="1" lang="en-US" altLang="zh-CN" sz="2400" dirty="0"/>
          </a:p>
          <a:p>
            <a:r>
              <a:rPr kumimoji="1" lang="zh-CN" altLang="en-US" sz="2400" dirty="0"/>
              <a:t>连续性任务，没有结束点的任务（炒股，量化投资）</a:t>
            </a:r>
          </a:p>
        </p:txBody>
      </p:sp>
    </p:spTree>
    <p:extLst>
      <p:ext uri="{BB962C8B-B14F-4D97-AF65-F5344CB8AC3E}">
        <p14:creationId xmlns:p14="http://schemas.microsoft.com/office/powerpoint/2010/main" val="216490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F0BAF8-0869-FC43-B62F-5B6491EB2E68}"/>
              </a:ext>
            </a:extLst>
          </p:cNvPr>
          <p:cNvSpPr>
            <a:spLocks noGrp="1"/>
          </p:cNvSpPr>
          <p:nvPr>
            <p:ph idx="1"/>
          </p:nvPr>
        </p:nvSpPr>
        <p:spPr>
          <a:xfrm>
            <a:off x="474134" y="509589"/>
            <a:ext cx="9584266" cy="5846606"/>
          </a:xfrm>
        </p:spPr>
        <p:txBody>
          <a:bodyPr>
            <a:noAutofit/>
          </a:bodyPr>
          <a:lstStyle/>
          <a:p>
            <a:pPr marL="0" indent="0">
              <a:buNone/>
            </a:pPr>
            <a:r>
              <a:rPr kumimoji="1" lang="zh-CN" altLang="en-US" sz="2400" dirty="0"/>
              <a:t>整个强化学习交互的序列用字母来表达的话</a:t>
            </a:r>
            <a:endParaRPr kumimoji="1" lang="en-US" altLang="zh-CN" sz="2400" dirty="0"/>
          </a:p>
          <a:p>
            <a:pPr marL="0" indent="0">
              <a:buNone/>
            </a:pPr>
            <a:r>
              <a:rPr kumimoji="1" lang="zh-CN" altLang="en-US" sz="2400" dirty="0"/>
              <a:t>从</a:t>
            </a:r>
            <a:r>
              <a:rPr kumimoji="1" lang="zh-CN" altLang="en-US" sz="2400" dirty="0">
                <a:solidFill>
                  <a:srgbClr val="FF0000"/>
                </a:solidFill>
              </a:rPr>
              <a:t>时间序列</a:t>
            </a:r>
            <a:r>
              <a:rPr kumimoji="1" lang="en-US" altLang="zh-CN" sz="2400" dirty="0"/>
              <a:t>0</a:t>
            </a:r>
            <a:r>
              <a:rPr kumimoji="1" lang="zh-CN" altLang="en-US" sz="2400" dirty="0"/>
              <a:t>开始：</a:t>
            </a:r>
            <a:endParaRPr kumimoji="1" lang="en-US" altLang="zh-CN" sz="2400" dirty="0"/>
          </a:p>
          <a:p>
            <a:pPr marL="0" indent="0">
              <a:buNone/>
            </a:pPr>
            <a:r>
              <a:rPr kumimoji="1" lang="zh-CN" altLang="en-US" sz="2400" dirty="0"/>
              <a:t>首先整个环境会给出一个初始状态</a:t>
            </a:r>
            <a:r>
              <a:rPr kumimoji="1" lang="en-US" altLang="zh-CN" sz="2400" dirty="0"/>
              <a:t>S0</a:t>
            </a:r>
            <a:r>
              <a:rPr kumimoji="1" lang="zh-CN" altLang="en-US" sz="2400" dirty="0"/>
              <a:t>，智能体选择</a:t>
            </a:r>
            <a:r>
              <a:rPr kumimoji="1" lang="en-US" altLang="zh-CN" sz="2400" dirty="0"/>
              <a:t>A0</a:t>
            </a:r>
            <a:r>
              <a:rPr kumimoji="1" lang="zh-CN" altLang="en-US" sz="2400" dirty="0"/>
              <a:t>，环境根据该动作反馈</a:t>
            </a:r>
            <a:r>
              <a:rPr kumimoji="1" lang="en-US" altLang="zh-CN" sz="2400" dirty="0"/>
              <a:t>R1</a:t>
            </a:r>
            <a:r>
              <a:rPr kumimoji="1" lang="zh-CN" altLang="en-US" sz="2400" dirty="0"/>
              <a:t>和</a:t>
            </a:r>
            <a:r>
              <a:rPr kumimoji="1" lang="en-US" altLang="zh-CN" sz="2400" dirty="0"/>
              <a:t>S1</a:t>
            </a:r>
          </a:p>
          <a:p>
            <a:pPr marL="0" indent="0">
              <a:buNone/>
            </a:pPr>
            <a:r>
              <a:rPr kumimoji="1" lang="en-US" altLang="zh-CN" sz="2400" dirty="0"/>
              <a:t>S0,A0,R1,S1,A1,R2,S2,A2,R3...</a:t>
            </a:r>
          </a:p>
          <a:p>
            <a:pPr marL="0" indent="0">
              <a:buNone/>
            </a:pPr>
            <a:r>
              <a:rPr kumimoji="1" lang="zh-CN" altLang="en-US" sz="2400" dirty="0"/>
              <a:t>然后我们的终极目标是最大化累计</a:t>
            </a:r>
            <a:r>
              <a:rPr kumimoji="1" lang="zh-CN" altLang="en-US" sz="2400" dirty="0">
                <a:solidFill>
                  <a:srgbClr val="FF0000"/>
                </a:solidFill>
              </a:rPr>
              <a:t>期望奖励</a:t>
            </a:r>
            <a:endParaRPr kumimoji="1" lang="en-US" altLang="zh-CN" sz="2400" dirty="0">
              <a:solidFill>
                <a:srgbClr val="FF0000"/>
              </a:solidFill>
            </a:endParaRPr>
          </a:p>
          <a:p>
            <a:pPr marL="0" indent="0">
              <a:buNone/>
            </a:pPr>
            <a:r>
              <a:rPr kumimoji="1" lang="en-US" altLang="zh-CN" sz="2400" dirty="0"/>
              <a:t>G</a:t>
            </a:r>
            <a:r>
              <a:rPr kumimoji="1" lang="zh-CN" altLang="en-US" sz="2400" dirty="0"/>
              <a:t> </a:t>
            </a:r>
            <a:r>
              <a:rPr kumimoji="1" lang="en-US" altLang="zh-CN" sz="2400" dirty="0"/>
              <a:t>=</a:t>
            </a:r>
            <a:r>
              <a:rPr kumimoji="1" lang="zh-CN" altLang="en-US" sz="2400" dirty="0"/>
              <a:t> </a:t>
            </a:r>
            <a:r>
              <a:rPr kumimoji="1" lang="en-US" altLang="zh-CN" sz="2400" dirty="0"/>
              <a:t>R1 + R2 + R3 + R4 + …</a:t>
            </a:r>
          </a:p>
          <a:p>
            <a:pPr marL="0" indent="0">
              <a:buNone/>
            </a:pPr>
            <a:r>
              <a:rPr kumimoji="1" lang="zh-CN" altLang="en-US" sz="2400" dirty="0"/>
              <a:t>这个终极目标导致智能体不能太鼠目寸光，只考虑当前时间序列的奖励，为了最大化整体的奖励，还需要考虑之后的时间序列！</a:t>
            </a:r>
            <a:endParaRPr kumimoji="1" lang="en-US" altLang="zh-CN" sz="2400" dirty="0"/>
          </a:p>
          <a:p>
            <a:pPr marL="0" indent="0">
              <a:buNone/>
            </a:pPr>
            <a:r>
              <a:rPr kumimoji="1" lang="zh-CN" altLang="en-US" sz="2400" dirty="0"/>
              <a:t>就好比优秀的棋手，不止会思考当前落子对当前棋局的影响，还要考虑对之后的棋局甚至是整盘棋输赢的影响。</a:t>
            </a:r>
            <a:endParaRPr kumimoji="1" lang="en-US" altLang="zh-CN" sz="2400" dirty="0"/>
          </a:p>
        </p:txBody>
      </p:sp>
    </p:spTree>
    <p:extLst>
      <p:ext uri="{BB962C8B-B14F-4D97-AF65-F5344CB8AC3E}">
        <p14:creationId xmlns:p14="http://schemas.microsoft.com/office/powerpoint/2010/main" val="283949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CFE0C-3938-4643-ADF2-19CA0FDBCBD1}"/>
              </a:ext>
            </a:extLst>
          </p:cNvPr>
          <p:cNvSpPr>
            <a:spLocks noGrp="1"/>
          </p:cNvSpPr>
          <p:nvPr>
            <p:ph type="title"/>
          </p:nvPr>
        </p:nvSpPr>
        <p:spPr>
          <a:xfrm>
            <a:off x="677334" y="635000"/>
            <a:ext cx="8596668" cy="1320800"/>
          </a:xfrm>
        </p:spPr>
        <p:txBody>
          <a:bodyPr/>
          <a:lstStyle/>
          <a:p>
            <a:r>
              <a:rPr kumimoji="1" lang="zh-CN" altLang="en-US" dirty="0">
                <a:solidFill>
                  <a:schemeClr val="tx1"/>
                </a:solidFill>
              </a:rPr>
              <a:t>折扣率 </a:t>
            </a:r>
            <a:r>
              <a:rPr lang="el-GR" altLang="zh-CN" i="1" dirty="0">
                <a:solidFill>
                  <a:schemeClr val="tx1"/>
                </a:solidFill>
              </a:rPr>
              <a:t>γ</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27675F00-BB6E-3B42-8AA9-370031E0CFC6}"/>
              </a:ext>
            </a:extLst>
          </p:cNvPr>
          <p:cNvSpPr>
            <a:spLocks noGrp="1"/>
          </p:cNvSpPr>
          <p:nvPr>
            <p:ph idx="1"/>
          </p:nvPr>
        </p:nvSpPr>
        <p:spPr>
          <a:xfrm>
            <a:off x="677334" y="1436689"/>
            <a:ext cx="8596668" cy="3880773"/>
          </a:xfrm>
        </p:spPr>
        <p:txBody>
          <a:bodyPr/>
          <a:lstStyle/>
          <a:p>
            <a:r>
              <a:rPr kumimoji="1" lang="zh-CN" altLang="en-US" dirty="0"/>
              <a:t>因为智能体并不知道游戏什么时候结束，所以如果要考虑近乎无限的时间序列之后的所有奖励几乎是不可能的。所以我们要给不是当前时间步的奖励打一个</a:t>
            </a:r>
            <a:r>
              <a:rPr kumimoji="1" lang="zh-CN" altLang="en-US" dirty="0">
                <a:solidFill>
                  <a:srgbClr val="FF0000"/>
                </a:solidFill>
              </a:rPr>
              <a:t>折扣</a:t>
            </a:r>
            <a:endParaRPr kumimoji="1" lang="en-US" altLang="zh-CN" dirty="0">
              <a:solidFill>
                <a:srgbClr val="FF0000"/>
              </a:solidFill>
            </a:endParaRPr>
          </a:p>
          <a:p>
            <a:r>
              <a:rPr kumimoji="1" lang="zh-CN" altLang="en-US" dirty="0">
                <a:solidFill>
                  <a:schemeClr val="tx1"/>
                </a:solidFill>
              </a:rPr>
              <a:t>这个折扣率就是</a:t>
            </a:r>
            <a:r>
              <a:rPr lang="el-GR" altLang="zh-CN" dirty="0">
                <a:solidFill>
                  <a:schemeClr val="tx1"/>
                </a:solidFill>
              </a:rPr>
              <a:t>γ</a:t>
            </a:r>
            <a:r>
              <a:rPr lang="zh-CN" altLang="en-US" dirty="0">
                <a:solidFill>
                  <a:schemeClr val="tx1"/>
                </a:solidFill>
              </a:rPr>
              <a:t> （希腊字母，念 </a:t>
            </a:r>
            <a:r>
              <a:rPr lang="en-US" altLang="zh-CN" dirty="0">
                <a:solidFill>
                  <a:schemeClr val="tx1"/>
                </a:solidFill>
              </a:rPr>
              <a:t>gamma</a:t>
            </a:r>
            <a:r>
              <a:rPr lang="zh-CN" altLang="en-US" dirty="0">
                <a:solidFill>
                  <a:schemeClr val="tx1"/>
                </a:solidFill>
              </a:rPr>
              <a:t>），</a:t>
            </a:r>
            <a:r>
              <a:rPr lang="el-GR" altLang="zh-CN" dirty="0">
                <a:solidFill>
                  <a:schemeClr val="tx1"/>
                </a:solidFill>
              </a:rPr>
              <a:t> γ</a:t>
            </a:r>
            <a:r>
              <a:rPr lang="zh-CN" altLang="en-US" dirty="0">
                <a:solidFill>
                  <a:schemeClr val="tx1"/>
                </a:solidFill>
              </a:rPr>
              <a:t>是一个</a:t>
            </a:r>
            <a:r>
              <a:rPr lang="en-US" altLang="zh-CN" dirty="0">
                <a:solidFill>
                  <a:schemeClr val="tx1"/>
                </a:solidFill>
              </a:rPr>
              <a:t>0-1</a:t>
            </a:r>
            <a:r>
              <a:rPr lang="zh-CN" altLang="en-US" dirty="0">
                <a:solidFill>
                  <a:schemeClr val="tx1"/>
                </a:solidFill>
              </a:rPr>
              <a:t>之间的实数</a:t>
            </a:r>
            <a:endParaRPr lang="en-US" altLang="zh-CN" dirty="0">
              <a:solidFill>
                <a:schemeClr val="tx1"/>
              </a:solidFill>
            </a:endParaRPr>
          </a:p>
          <a:p>
            <a:r>
              <a:rPr kumimoji="1" lang="zh-CN" altLang="en-US" dirty="0">
                <a:solidFill>
                  <a:schemeClr val="tx1"/>
                </a:solidFill>
              </a:rPr>
              <a:t>加入折扣率之后公式变为</a:t>
            </a:r>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=1</a:t>
            </a:r>
            <a:r>
              <a:rPr lang="zh-CN" altLang="en-US" dirty="0">
                <a:solidFill>
                  <a:schemeClr val="tx1"/>
                </a:solidFill>
              </a:rPr>
              <a:t>时，意味着智能体要考虑近乎无穷的未来</a:t>
            </a:r>
            <a:endParaRPr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=0</a:t>
            </a:r>
            <a:r>
              <a:rPr lang="zh-CN" altLang="en-US" dirty="0">
                <a:solidFill>
                  <a:schemeClr val="tx1"/>
                </a:solidFill>
              </a:rPr>
              <a:t>时，意味着智能体只考虑当前这一步的奖励</a:t>
            </a:r>
            <a:endParaRPr lang="en-US" altLang="zh-CN" dirty="0">
              <a:solidFill>
                <a:schemeClr val="tx1"/>
              </a:solidFill>
            </a:endParaRPr>
          </a:p>
          <a:p>
            <a:r>
              <a:rPr kumimoji="1" lang="zh-CN" altLang="en-US" dirty="0">
                <a:solidFill>
                  <a:schemeClr val="tx1"/>
                </a:solidFill>
              </a:rPr>
              <a:t>大部分情况下</a:t>
            </a:r>
            <a:r>
              <a:rPr lang="el-GR" altLang="zh-CN" dirty="0">
                <a:solidFill>
                  <a:schemeClr val="tx1"/>
                </a:solidFill>
              </a:rPr>
              <a:t>γ</a:t>
            </a:r>
            <a:r>
              <a:rPr lang="zh-CN" altLang="el-GR" dirty="0">
                <a:solidFill>
                  <a:schemeClr val="tx1"/>
                </a:solidFill>
              </a:rPr>
              <a:t>取</a:t>
            </a:r>
            <a:r>
              <a:rPr lang="en-US" altLang="zh-CN" dirty="0">
                <a:solidFill>
                  <a:srgbClr val="FF0000"/>
                </a:solidFill>
              </a:rPr>
              <a:t>0.9</a:t>
            </a:r>
            <a:r>
              <a:rPr lang="zh-CN" altLang="en-US" dirty="0">
                <a:solidFill>
                  <a:schemeClr val="tx1"/>
                </a:solidFill>
              </a:rPr>
              <a:t>就行</a:t>
            </a:r>
            <a:endParaRPr kumimoji="1" lang="en-US" altLang="zh-CN" dirty="0">
              <a:solidFill>
                <a:schemeClr val="tx1"/>
              </a:solidFill>
            </a:endParaRPr>
          </a:p>
          <a:p>
            <a:endParaRPr kumimoji="1" lang="zh-CN" altLang="en-US" dirty="0">
              <a:solidFill>
                <a:schemeClr val="tx1"/>
              </a:solidFill>
            </a:endParaRPr>
          </a:p>
        </p:txBody>
      </p:sp>
      <p:pic>
        <p:nvPicPr>
          <p:cNvPr id="4" name="图片 3">
            <a:extLst>
              <a:ext uri="{FF2B5EF4-FFF2-40B4-BE49-F238E27FC236}">
                <a16:creationId xmlns:a16="http://schemas.microsoft.com/office/drawing/2014/main" id="{6BDCFDAF-5692-874A-B0C9-6FB69CE1D700}"/>
              </a:ext>
            </a:extLst>
          </p:cNvPr>
          <p:cNvPicPr>
            <a:picLocks noChangeAspect="1"/>
          </p:cNvPicPr>
          <p:nvPr/>
        </p:nvPicPr>
        <p:blipFill>
          <a:blip r:embed="rId2"/>
          <a:stretch>
            <a:fillRect/>
          </a:stretch>
        </p:blipFill>
        <p:spPr>
          <a:xfrm>
            <a:off x="1212850" y="2988931"/>
            <a:ext cx="5702300" cy="431800"/>
          </a:xfrm>
          <a:prstGeom prst="rect">
            <a:avLst/>
          </a:prstGeom>
        </p:spPr>
      </p:pic>
    </p:spTree>
    <p:extLst>
      <p:ext uri="{BB962C8B-B14F-4D97-AF65-F5344CB8AC3E}">
        <p14:creationId xmlns:p14="http://schemas.microsoft.com/office/powerpoint/2010/main" val="156141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B2462-8497-3845-8C51-F37D1765CFD5}"/>
              </a:ext>
            </a:extLst>
          </p:cNvPr>
          <p:cNvSpPr>
            <a:spLocks noGrp="1"/>
          </p:cNvSpPr>
          <p:nvPr>
            <p:ph type="title"/>
          </p:nvPr>
        </p:nvSpPr>
        <p:spPr>
          <a:xfrm>
            <a:off x="677334" y="292100"/>
            <a:ext cx="8596668" cy="1320800"/>
          </a:xfrm>
        </p:spPr>
        <p:txBody>
          <a:bodyPr>
            <a:normAutofit fontScale="90000"/>
          </a:bodyPr>
          <a:lstStyle/>
          <a:p>
            <a:r>
              <a:rPr lang="zh-CN" altLang="en-US" b="1" dirty="0">
                <a:solidFill>
                  <a:schemeClr val="tx1"/>
                </a:solidFill>
              </a:rPr>
              <a:t>马尔可夫决策过程（</a:t>
            </a:r>
            <a:r>
              <a:rPr lang="en" altLang="zh-CN" dirty="0">
                <a:solidFill>
                  <a:schemeClr val="tx1"/>
                </a:solidFill>
              </a:rPr>
              <a:t>Markov Decision Process MDP</a:t>
            </a:r>
            <a:r>
              <a:rPr lang="zh-CN" altLang="en-US" b="1" dirty="0">
                <a:solidFill>
                  <a:schemeClr val="tx1"/>
                </a:solidFill>
              </a:rPr>
              <a:t>）</a:t>
            </a:r>
            <a:br>
              <a:rPr lang="en-US" altLang="zh-CN" b="1" dirty="0">
                <a:solidFill>
                  <a:schemeClr val="tx1"/>
                </a:solidFill>
              </a:rPr>
            </a:b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BDEC9B48-ADBD-7B40-A9A3-F9BC7B677754}"/>
              </a:ext>
            </a:extLst>
          </p:cNvPr>
          <p:cNvSpPr>
            <a:spLocks noGrp="1"/>
          </p:cNvSpPr>
          <p:nvPr>
            <p:ph idx="1"/>
          </p:nvPr>
        </p:nvSpPr>
        <p:spPr>
          <a:xfrm>
            <a:off x="677334" y="1612900"/>
            <a:ext cx="8596668" cy="3880773"/>
          </a:xfrm>
        </p:spPr>
        <p:txBody>
          <a:bodyPr/>
          <a:lstStyle/>
          <a:p>
            <a:r>
              <a:rPr kumimoji="1" lang="zh-CN" altLang="en-US" dirty="0"/>
              <a:t>之前我们定义的过程其实就是 马尔可夫决策过程，以下简称</a:t>
            </a:r>
            <a:r>
              <a:rPr kumimoji="1" lang="en-US" altLang="zh-CN" dirty="0"/>
              <a:t>MDP</a:t>
            </a:r>
            <a:r>
              <a:rPr kumimoji="1" lang="zh-CN" altLang="en-US" dirty="0"/>
              <a:t>，而且我们讨论的还是</a:t>
            </a:r>
            <a:r>
              <a:rPr kumimoji="1" lang="zh-CN" altLang="en-US" dirty="0">
                <a:solidFill>
                  <a:srgbClr val="FF0000"/>
                </a:solidFill>
              </a:rPr>
              <a:t>有限</a:t>
            </a:r>
            <a:r>
              <a:rPr kumimoji="1" lang="en-US" altLang="zh-CN" dirty="0">
                <a:solidFill>
                  <a:srgbClr val="FF0000"/>
                </a:solidFill>
              </a:rPr>
              <a:t>MDP</a:t>
            </a:r>
            <a:r>
              <a:rPr kumimoji="1" lang="zh-CN" altLang="en-US" dirty="0"/>
              <a:t>，即状态空间和动作空间都是</a:t>
            </a:r>
            <a:r>
              <a:rPr kumimoji="1" lang="zh-CN" altLang="en-US" dirty="0">
                <a:solidFill>
                  <a:srgbClr val="FF0000"/>
                </a:solidFill>
              </a:rPr>
              <a:t>离散</a:t>
            </a:r>
            <a:r>
              <a:rPr kumimoji="1" lang="zh-CN" altLang="en-US" dirty="0"/>
              <a:t>并且</a:t>
            </a:r>
            <a:r>
              <a:rPr kumimoji="1" lang="zh-CN" altLang="en-US" dirty="0">
                <a:solidFill>
                  <a:srgbClr val="FF0000"/>
                </a:solidFill>
              </a:rPr>
              <a:t>有限</a:t>
            </a:r>
            <a:r>
              <a:rPr kumimoji="1" lang="zh-CN" altLang="en-US" dirty="0"/>
              <a:t>的。</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863420F3-BEBF-C446-BF71-988258B7F1F2}"/>
              </a:ext>
            </a:extLst>
          </p:cNvPr>
          <p:cNvPicPr>
            <a:picLocks noChangeAspect="1"/>
          </p:cNvPicPr>
          <p:nvPr/>
        </p:nvPicPr>
        <p:blipFill>
          <a:blip r:embed="rId2"/>
          <a:stretch>
            <a:fillRect/>
          </a:stretch>
        </p:blipFill>
        <p:spPr>
          <a:xfrm>
            <a:off x="1130300" y="2517774"/>
            <a:ext cx="3492500" cy="3667125"/>
          </a:xfrm>
          <a:prstGeom prst="rect">
            <a:avLst/>
          </a:prstGeom>
        </p:spPr>
      </p:pic>
      <p:sp>
        <p:nvSpPr>
          <p:cNvPr id="7" name="矩形 6">
            <a:extLst>
              <a:ext uri="{FF2B5EF4-FFF2-40B4-BE49-F238E27FC236}">
                <a16:creationId xmlns:a16="http://schemas.microsoft.com/office/drawing/2014/main" id="{C06B660E-D2CE-824D-B295-B128FD958193}"/>
              </a:ext>
            </a:extLst>
          </p:cNvPr>
          <p:cNvSpPr/>
          <p:nvPr/>
        </p:nvSpPr>
        <p:spPr>
          <a:xfrm>
            <a:off x="1130300" y="2517773"/>
            <a:ext cx="3492500" cy="3667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3CED0A98-9A5C-F44F-A8C0-1E0B1A6458B2}"/>
              </a:ext>
            </a:extLst>
          </p:cNvPr>
          <p:cNvCxnSpPr>
            <a:cxnSpLocks/>
          </p:cNvCxnSpPr>
          <p:nvPr/>
        </p:nvCxnSpPr>
        <p:spPr>
          <a:xfrm>
            <a:off x="1130300" y="35786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AF362BB-38B8-FB4B-AC2A-5C442BEC4470}"/>
              </a:ext>
            </a:extLst>
          </p:cNvPr>
          <p:cNvCxnSpPr>
            <a:cxnSpLocks/>
          </p:cNvCxnSpPr>
          <p:nvPr/>
        </p:nvCxnSpPr>
        <p:spPr>
          <a:xfrm>
            <a:off x="1130300" y="44549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505EB14-C49B-4F44-A61B-A0BF0F6A9B6F}"/>
              </a:ext>
            </a:extLst>
          </p:cNvPr>
          <p:cNvCxnSpPr>
            <a:cxnSpLocks/>
          </p:cNvCxnSpPr>
          <p:nvPr/>
        </p:nvCxnSpPr>
        <p:spPr>
          <a:xfrm>
            <a:off x="1130300" y="53058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C6C518C1-B897-3842-938E-33A62EFAAA1B}"/>
              </a:ext>
            </a:extLst>
          </p:cNvPr>
          <p:cNvCxnSpPr>
            <a:cxnSpLocks/>
          </p:cNvCxnSpPr>
          <p:nvPr/>
        </p:nvCxnSpPr>
        <p:spPr>
          <a:xfrm>
            <a:off x="1993900" y="2720973"/>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1D86158-2871-054D-AEBE-B771D82F4C87}"/>
              </a:ext>
            </a:extLst>
          </p:cNvPr>
          <p:cNvCxnSpPr>
            <a:cxnSpLocks/>
          </p:cNvCxnSpPr>
          <p:nvPr/>
        </p:nvCxnSpPr>
        <p:spPr>
          <a:xfrm>
            <a:off x="28702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419FA5B-7D83-724B-B368-CE7F559B55CE}"/>
              </a:ext>
            </a:extLst>
          </p:cNvPr>
          <p:cNvCxnSpPr>
            <a:cxnSpLocks/>
          </p:cNvCxnSpPr>
          <p:nvPr/>
        </p:nvCxnSpPr>
        <p:spPr>
          <a:xfrm>
            <a:off x="37211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C8435EC-13EC-0C44-969E-03AD5C937516}"/>
              </a:ext>
            </a:extLst>
          </p:cNvPr>
          <p:cNvSpPr txBox="1"/>
          <p:nvPr/>
        </p:nvSpPr>
        <p:spPr>
          <a:xfrm>
            <a:off x="4912167" y="2387600"/>
            <a:ext cx="5212733" cy="3139321"/>
          </a:xfrm>
          <a:prstGeom prst="rect">
            <a:avLst/>
          </a:prstGeom>
          <a:noFill/>
        </p:spPr>
        <p:txBody>
          <a:bodyPr wrap="square" rtlCol="0">
            <a:spAutoFit/>
          </a:bodyPr>
          <a:lstStyle/>
          <a:p>
            <a:r>
              <a:rPr kumimoji="1" lang="zh-CN" altLang="en-US" dirty="0"/>
              <a:t>以这个很简单的迷宫游戏来说：</a:t>
            </a:r>
            <a:endParaRPr kumimoji="1" lang="en-US" altLang="zh-CN" dirty="0"/>
          </a:p>
          <a:p>
            <a:r>
              <a:rPr kumimoji="1" lang="zh-CN" altLang="en-US" dirty="0"/>
              <a:t>这个</a:t>
            </a:r>
            <a:r>
              <a:rPr kumimoji="1" lang="en-US" altLang="zh-CN" dirty="0"/>
              <a:t>4x4</a:t>
            </a:r>
            <a:r>
              <a:rPr kumimoji="1" lang="zh-CN" altLang="en-US" dirty="0"/>
              <a:t>的迷宫，状态空间就是</a:t>
            </a:r>
            <a:r>
              <a:rPr kumimoji="1" lang="en-US" altLang="zh-CN" dirty="0">
                <a:solidFill>
                  <a:srgbClr val="FF0000"/>
                </a:solidFill>
              </a:rPr>
              <a:t>16</a:t>
            </a:r>
            <a:r>
              <a:rPr kumimoji="1" lang="zh-CN" altLang="en-US" dirty="0">
                <a:solidFill>
                  <a:srgbClr val="FF0000"/>
                </a:solidFill>
              </a:rPr>
              <a:t>个</a:t>
            </a:r>
            <a:endParaRPr kumimoji="1" lang="en-US" altLang="zh-CN" dirty="0">
              <a:solidFill>
                <a:srgbClr val="FF0000"/>
              </a:solidFill>
            </a:endParaRPr>
          </a:p>
          <a:p>
            <a:r>
              <a:rPr kumimoji="1" lang="zh-CN" altLang="en-US" dirty="0"/>
              <a:t>红色的就是智能体，每次能选择</a:t>
            </a:r>
            <a:r>
              <a:rPr kumimoji="1" lang="zh-CN" altLang="en-US" dirty="0">
                <a:solidFill>
                  <a:srgbClr val="FF0000"/>
                </a:solidFill>
              </a:rPr>
              <a:t>上下左右</a:t>
            </a:r>
            <a:r>
              <a:rPr kumimoji="1" lang="zh-CN" altLang="en-US" dirty="0"/>
              <a:t>，通常出生在左上角（初始状态）</a:t>
            </a:r>
            <a:endParaRPr kumimoji="1" lang="en-US" altLang="zh-CN" dirty="0"/>
          </a:p>
          <a:p>
            <a:r>
              <a:rPr kumimoji="1" lang="zh-CN" altLang="en-US" dirty="0"/>
              <a:t>智能体的目标就是走到黄色的终点，获得正面奖励并重新开始</a:t>
            </a:r>
            <a:endParaRPr kumimoji="1" lang="en-US" altLang="zh-CN" dirty="0"/>
          </a:p>
          <a:p>
            <a:r>
              <a:rPr kumimoji="1" lang="zh-CN" altLang="en-US" dirty="0"/>
              <a:t>而黑色的是陷阱走进陷阱会得到一个负面的奖励，并重新开始</a:t>
            </a:r>
            <a:endParaRPr kumimoji="1" lang="en-US" altLang="zh-CN" dirty="0"/>
          </a:p>
          <a:p>
            <a:r>
              <a:rPr kumimoji="1" lang="zh-CN" altLang="en-US" dirty="0"/>
              <a:t>拿这个模型去强化学习的过程就是有限</a:t>
            </a:r>
            <a:r>
              <a:rPr kumimoji="1" lang="en-US" altLang="zh-CN" dirty="0"/>
              <a:t>MDP</a:t>
            </a:r>
          </a:p>
          <a:p>
            <a:endParaRPr kumimoji="1" lang="en-US" altLang="zh-CN" dirty="0">
              <a:solidFill>
                <a:srgbClr val="FF0000"/>
              </a:solidFill>
            </a:endParaRPr>
          </a:p>
          <a:p>
            <a:endParaRPr kumimoji="1" lang="zh-CN" altLang="en-US" dirty="0">
              <a:solidFill>
                <a:srgbClr val="FF0000"/>
              </a:solidFill>
            </a:endParaRPr>
          </a:p>
        </p:txBody>
      </p:sp>
    </p:spTree>
    <p:extLst>
      <p:ext uri="{BB962C8B-B14F-4D97-AF65-F5344CB8AC3E}">
        <p14:creationId xmlns:p14="http://schemas.microsoft.com/office/powerpoint/2010/main" val="22182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D061BC-F7A6-CA49-9609-9D2B7819E562}"/>
              </a:ext>
            </a:extLst>
          </p:cNvPr>
          <p:cNvSpPr>
            <a:spLocks noGrp="1"/>
          </p:cNvSpPr>
          <p:nvPr>
            <p:ph idx="1"/>
          </p:nvPr>
        </p:nvSpPr>
        <p:spPr>
          <a:xfrm>
            <a:off x="359834" y="471489"/>
            <a:ext cx="8596668" cy="3880773"/>
          </a:xfrm>
        </p:spPr>
        <p:txBody>
          <a:bodyPr>
            <a:normAutofit/>
          </a:bodyPr>
          <a:lstStyle/>
          <a:p>
            <a:r>
              <a:rPr lang="zh-CN" altLang="en-US" sz="2000" dirty="0"/>
              <a:t>一个</a:t>
            </a:r>
            <a:r>
              <a:rPr lang="zh-CN" altLang="en-US" sz="2000" b="1" dirty="0"/>
              <a:t>（有限）马尔可夫决策过程 </a:t>
            </a:r>
            <a:r>
              <a:rPr lang="en-US" altLang="zh-CN" sz="2000" b="1" dirty="0"/>
              <a:t>(</a:t>
            </a:r>
            <a:r>
              <a:rPr lang="en" altLang="zh-CN" sz="2000" b="1" dirty="0"/>
              <a:t>MDP)</a:t>
            </a:r>
            <a:r>
              <a:rPr lang="en" altLang="zh-CN" sz="2000" dirty="0"/>
              <a:t> </a:t>
            </a:r>
            <a:r>
              <a:rPr lang="zh-CN" altLang="en-US" sz="2000" dirty="0"/>
              <a:t>由以下各项定义：</a:t>
            </a:r>
            <a:endParaRPr lang="en-US" altLang="zh-CN" sz="2000" dirty="0"/>
          </a:p>
          <a:p>
            <a:endParaRPr kumimoji="1" lang="en-US" altLang="zh-CN" sz="2000" dirty="0"/>
          </a:p>
          <a:p>
            <a:endParaRPr kumimoji="1" lang="zh-CN" altLang="en-US" sz="2000" dirty="0"/>
          </a:p>
        </p:txBody>
      </p:sp>
      <p:pic>
        <p:nvPicPr>
          <p:cNvPr id="4" name="图片 3">
            <a:extLst>
              <a:ext uri="{FF2B5EF4-FFF2-40B4-BE49-F238E27FC236}">
                <a16:creationId xmlns:a16="http://schemas.microsoft.com/office/drawing/2014/main" id="{B5D41A3E-65F9-574F-838A-54ED173AD10F}"/>
              </a:ext>
            </a:extLst>
          </p:cNvPr>
          <p:cNvPicPr>
            <a:picLocks noChangeAspect="1"/>
          </p:cNvPicPr>
          <p:nvPr/>
        </p:nvPicPr>
        <p:blipFill>
          <a:blip r:embed="rId2"/>
          <a:stretch>
            <a:fillRect/>
          </a:stretch>
        </p:blipFill>
        <p:spPr>
          <a:xfrm>
            <a:off x="685800" y="927100"/>
            <a:ext cx="6007100" cy="2096818"/>
          </a:xfrm>
          <a:prstGeom prst="rect">
            <a:avLst/>
          </a:prstGeom>
        </p:spPr>
      </p:pic>
      <p:sp>
        <p:nvSpPr>
          <p:cNvPr id="5" name="文本框 4">
            <a:extLst>
              <a:ext uri="{FF2B5EF4-FFF2-40B4-BE49-F238E27FC236}">
                <a16:creationId xmlns:a16="http://schemas.microsoft.com/office/drawing/2014/main" id="{DCCE57CC-B095-734F-B202-1AC223642E7B}"/>
              </a:ext>
            </a:extLst>
          </p:cNvPr>
          <p:cNvSpPr txBox="1"/>
          <p:nvPr/>
        </p:nvSpPr>
        <p:spPr>
          <a:xfrm>
            <a:off x="3181350" y="2138309"/>
            <a:ext cx="914400" cy="369332"/>
          </a:xfrm>
          <a:prstGeom prst="rect">
            <a:avLst/>
          </a:prstGeom>
          <a:noFill/>
        </p:spPr>
        <p:txBody>
          <a:bodyPr wrap="square" rtlCol="0">
            <a:spAutoFit/>
          </a:bodyPr>
          <a:lstStyle/>
          <a:p>
            <a:r>
              <a:rPr kumimoji="1" lang="en-US" altLang="zh-CN" dirty="0"/>
              <a:t>P</a:t>
            </a:r>
            <a:endParaRPr kumimoji="1" lang="zh-CN" altLang="en-US" dirty="0"/>
          </a:p>
        </p:txBody>
      </p:sp>
      <p:sp>
        <p:nvSpPr>
          <p:cNvPr id="6" name="文本框 5">
            <a:extLst>
              <a:ext uri="{FF2B5EF4-FFF2-40B4-BE49-F238E27FC236}">
                <a16:creationId xmlns:a16="http://schemas.microsoft.com/office/drawing/2014/main" id="{D7F806B8-D34F-2642-847B-1E1CCA087221}"/>
              </a:ext>
            </a:extLst>
          </p:cNvPr>
          <p:cNvSpPr txBox="1"/>
          <p:nvPr/>
        </p:nvSpPr>
        <p:spPr>
          <a:xfrm>
            <a:off x="685800" y="3023918"/>
            <a:ext cx="8699500" cy="2031325"/>
          </a:xfrm>
          <a:prstGeom prst="rect">
            <a:avLst/>
          </a:prstGeom>
          <a:noFill/>
        </p:spPr>
        <p:txBody>
          <a:bodyPr wrap="square" rtlCol="0">
            <a:spAutoFit/>
          </a:bodyPr>
          <a:lstStyle/>
          <a:p>
            <a:r>
              <a:rPr kumimoji="1" lang="zh-CN" altLang="en-US" dirty="0"/>
              <a:t>这里除了环境的动态特性</a:t>
            </a:r>
            <a:r>
              <a:rPr kumimoji="1" lang="en-US" altLang="zh-CN" dirty="0"/>
              <a:t>P</a:t>
            </a:r>
            <a:r>
              <a:rPr kumimoji="1" lang="zh-CN" altLang="en-US" dirty="0"/>
              <a:t>（也可以叫做状态转移概率）没见过，其他都介绍过了。</a:t>
            </a:r>
            <a:endParaRPr kumimoji="1" lang="en-US" altLang="zh-CN" dirty="0"/>
          </a:p>
          <a:p>
            <a:r>
              <a:rPr kumimoji="1" lang="zh-CN" altLang="en-US" dirty="0"/>
              <a:t>可以把这个</a:t>
            </a:r>
            <a:r>
              <a:rPr kumimoji="1" lang="en-US" altLang="zh-CN" dirty="0"/>
              <a:t>P</a:t>
            </a:r>
            <a:r>
              <a:rPr kumimoji="1" lang="zh-CN" altLang="en-US" dirty="0"/>
              <a:t>想象成一个函数</a:t>
            </a:r>
            <a:r>
              <a:rPr kumimoji="1" lang="en-US" altLang="zh-CN" dirty="0"/>
              <a:t>P</a:t>
            </a:r>
            <a:r>
              <a:rPr kumimoji="1" lang="zh-CN" altLang="en-US" dirty="0"/>
              <a:t>，入参是当前时间序列</a:t>
            </a:r>
            <a:r>
              <a:rPr kumimoji="1" lang="en-US" altLang="zh-CN" dirty="0"/>
              <a:t>t</a:t>
            </a:r>
            <a:r>
              <a:rPr kumimoji="1" lang="zh-CN" altLang="en-US" dirty="0"/>
              <a:t>的</a:t>
            </a:r>
            <a:r>
              <a:rPr kumimoji="1" lang="en-US" altLang="zh-CN" dirty="0"/>
              <a:t>St</a:t>
            </a:r>
            <a:r>
              <a:rPr kumimoji="1" lang="zh-CN" altLang="en-US" dirty="0"/>
              <a:t>和</a:t>
            </a:r>
            <a:r>
              <a:rPr kumimoji="1" lang="en-US" altLang="zh-CN" dirty="0"/>
              <a:t>At</a:t>
            </a:r>
            <a:r>
              <a:rPr kumimoji="1" lang="zh-CN" altLang="en-US" dirty="0"/>
              <a:t>，返回值是</a:t>
            </a:r>
            <a:r>
              <a:rPr kumimoji="1" lang="en-US" altLang="zh-CN" dirty="0"/>
              <a:t>Rt+1</a:t>
            </a:r>
            <a:r>
              <a:rPr kumimoji="1" lang="zh-CN" altLang="en-US" dirty="0"/>
              <a:t> 和 </a:t>
            </a:r>
            <a:r>
              <a:rPr kumimoji="1" lang="en-US" altLang="zh-CN" dirty="0"/>
              <a:t>St+1</a:t>
            </a:r>
            <a:r>
              <a:rPr kumimoji="1" lang="zh-CN" altLang="en-US" dirty="0"/>
              <a:t>，就是把</a:t>
            </a:r>
            <a:r>
              <a:rPr kumimoji="1" lang="en-US" altLang="zh-CN" dirty="0"/>
              <a:t>S</a:t>
            </a:r>
            <a:r>
              <a:rPr kumimoji="1" lang="zh-CN" altLang="en-US" dirty="0"/>
              <a:t>，</a:t>
            </a:r>
            <a:r>
              <a:rPr kumimoji="1" lang="en-US" altLang="zh-CN" dirty="0"/>
              <a:t>A</a:t>
            </a:r>
            <a:r>
              <a:rPr kumimoji="1" lang="zh-CN" altLang="en-US" dirty="0"/>
              <a:t>和</a:t>
            </a:r>
            <a:r>
              <a:rPr kumimoji="1" lang="en-US" altLang="zh-CN" dirty="0"/>
              <a:t>R</a:t>
            </a:r>
            <a:r>
              <a:rPr kumimoji="1" lang="zh-CN" altLang="en-US" dirty="0"/>
              <a:t>连接起来的桥梁，</a:t>
            </a:r>
            <a:r>
              <a:rPr kumimoji="1" lang="zh-CN" altLang="en-US" dirty="0">
                <a:solidFill>
                  <a:srgbClr val="FF0000"/>
                </a:solidFill>
              </a:rPr>
              <a:t>只不过智能体在</a:t>
            </a:r>
            <a:r>
              <a:rPr kumimoji="1" lang="en-US" altLang="zh-CN" dirty="0">
                <a:solidFill>
                  <a:srgbClr val="FF0000"/>
                </a:solidFill>
              </a:rPr>
              <a:t>St</a:t>
            </a:r>
            <a:r>
              <a:rPr kumimoji="1" lang="zh-CN" altLang="en-US" dirty="0">
                <a:solidFill>
                  <a:srgbClr val="FF0000"/>
                </a:solidFill>
              </a:rPr>
              <a:t>选择</a:t>
            </a:r>
            <a:r>
              <a:rPr kumimoji="1" lang="en-US" altLang="zh-CN" dirty="0">
                <a:solidFill>
                  <a:srgbClr val="FF0000"/>
                </a:solidFill>
              </a:rPr>
              <a:t>At</a:t>
            </a:r>
            <a:r>
              <a:rPr kumimoji="1" lang="zh-CN" altLang="en-US" dirty="0">
                <a:solidFill>
                  <a:srgbClr val="FF0000"/>
                </a:solidFill>
              </a:rPr>
              <a:t>动作，下一个可能的</a:t>
            </a:r>
            <a:r>
              <a:rPr kumimoji="1" lang="en-US" altLang="zh-CN" dirty="0">
                <a:solidFill>
                  <a:srgbClr val="FF0000"/>
                </a:solidFill>
              </a:rPr>
              <a:t>St+1</a:t>
            </a:r>
            <a:r>
              <a:rPr kumimoji="1" lang="zh-CN" altLang="en-US" dirty="0">
                <a:solidFill>
                  <a:srgbClr val="FF0000"/>
                </a:solidFill>
              </a:rPr>
              <a:t>未必是确定的</a:t>
            </a:r>
            <a:r>
              <a:rPr kumimoji="1" lang="zh-CN" altLang="en-US" dirty="0"/>
              <a:t>，所以叫</a:t>
            </a:r>
            <a:r>
              <a:rPr kumimoji="1" lang="zh-CN" altLang="en-US" dirty="0">
                <a:solidFill>
                  <a:srgbClr val="FF0000"/>
                </a:solidFill>
              </a:rPr>
              <a:t>状态转移概率</a:t>
            </a:r>
            <a:endParaRPr kumimoji="1" lang="en-US" altLang="zh-CN" dirty="0">
              <a:solidFill>
                <a:srgbClr val="FF0000"/>
              </a:solidFill>
            </a:endParaRP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0506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F5139-ED77-874F-AD33-74CBC5C2F23A}"/>
              </a:ext>
            </a:extLst>
          </p:cNvPr>
          <p:cNvSpPr>
            <a:spLocks noGrp="1"/>
          </p:cNvSpPr>
          <p:nvPr>
            <p:ph type="title"/>
          </p:nvPr>
        </p:nvSpPr>
        <p:spPr>
          <a:xfrm>
            <a:off x="677334" y="375424"/>
            <a:ext cx="8596668" cy="1320800"/>
          </a:xfrm>
        </p:spPr>
        <p:txBody>
          <a:bodyPr/>
          <a:lstStyle/>
          <a:p>
            <a:r>
              <a:rPr kumimoji="1" lang="zh-CN" altLang="en-US" dirty="0">
                <a:solidFill>
                  <a:schemeClr val="tx1"/>
                </a:solidFill>
              </a:rPr>
              <a:t>举例说明</a:t>
            </a:r>
          </a:p>
        </p:txBody>
      </p:sp>
      <p:sp>
        <p:nvSpPr>
          <p:cNvPr id="3" name="内容占位符 2">
            <a:extLst>
              <a:ext uri="{FF2B5EF4-FFF2-40B4-BE49-F238E27FC236}">
                <a16:creationId xmlns:a16="http://schemas.microsoft.com/office/drawing/2014/main" id="{7252B209-39E3-0642-864E-16793FE82F23}"/>
              </a:ext>
            </a:extLst>
          </p:cNvPr>
          <p:cNvSpPr>
            <a:spLocks noGrp="1"/>
          </p:cNvSpPr>
          <p:nvPr>
            <p:ph idx="1"/>
          </p:nvPr>
        </p:nvSpPr>
        <p:spPr>
          <a:xfrm>
            <a:off x="677333" y="1044228"/>
            <a:ext cx="10819573" cy="5033187"/>
          </a:xfrm>
        </p:spPr>
        <p:txBody>
          <a:bodyPr>
            <a:normAutofit/>
          </a:bodyPr>
          <a:lstStyle/>
          <a:p>
            <a:r>
              <a:rPr kumimoji="1" lang="zh-CN" altLang="en-US" dirty="0"/>
              <a:t>接下来的过程，有限</a:t>
            </a:r>
            <a:r>
              <a:rPr kumimoji="1" lang="en-US" altLang="zh-CN" dirty="0"/>
              <a:t>MDP</a:t>
            </a:r>
            <a:r>
              <a:rPr kumimoji="1" lang="zh-CN" altLang="en-US" dirty="0"/>
              <a:t>我会用一个统一的例子来举例说明，</a:t>
            </a:r>
            <a:endParaRPr kumimoji="1" lang="en-US" altLang="zh-CN" dirty="0"/>
          </a:p>
          <a:p>
            <a:r>
              <a:rPr kumimoji="1" lang="zh-CN" altLang="en-US" dirty="0"/>
              <a:t>假设我们现在有这样一个环境，</a:t>
            </a:r>
            <a:r>
              <a:rPr kumimoji="1" lang="zh-CN" altLang="en-US" dirty="0">
                <a:solidFill>
                  <a:srgbClr val="FF0000"/>
                </a:solidFill>
              </a:rPr>
              <a:t>买彩票</a:t>
            </a:r>
            <a:r>
              <a:rPr kumimoji="1" lang="zh-CN" altLang="en-US" dirty="0"/>
              <a:t>：</a:t>
            </a:r>
            <a:endParaRPr kumimoji="1" lang="en-US" altLang="zh-CN" dirty="0"/>
          </a:p>
          <a:p>
            <a:r>
              <a:rPr kumimoji="1" lang="zh-CN" altLang="en-US" dirty="0"/>
              <a:t>我们要训练一个</a:t>
            </a:r>
            <a:r>
              <a:rPr kumimoji="1" lang="en-US" altLang="zh-CN" dirty="0"/>
              <a:t>Agent</a:t>
            </a:r>
            <a:r>
              <a:rPr kumimoji="1" lang="zh-CN" altLang="en-US" dirty="0"/>
              <a:t>，让它学会去买彩票，最大化奖励。</a:t>
            </a:r>
            <a:endParaRPr kumimoji="1" lang="en-US" altLang="zh-CN" dirty="0"/>
          </a:p>
          <a:p>
            <a:r>
              <a:rPr kumimoji="1" lang="zh-CN" altLang="en-US" dirty="0"/>
              <a:t>开始我们有一个未买彩票的初始状态</a:t>
            </a:r>
            <a:r>
              <a:rPr kumimoji="1" lang="en-US" altLang="zh-CN" dirty="0"/>
              <a:t>.    ,Agent</a:t>
            </a:r>
            <a:r>
              <a:rPr kumimoji="1" lang="zh-CN" altLang="en-US" dirty="0"/>
              <a:t>能选择的动作有</a:t>
            </a:r>
            <a:r>
              <a:rPr kumimoji="1" lang="en-US" altLang="zh-CN" dirty="0"/>
              <a:t>2</a:t>
            </a:r>
            <a:r>
              <a:rPr kumimoji="1" lang="zh-CN" altLang="en-US" dirty="0"/>
              <a:t>个：不买彩票</a:t>
            </a:r>
            <a:r>
              <a:rPr kumimoji="1" lang="en-US" altLang="zh-CN" dirty="0">
                <a:solidFill>
                  <a:srgbClr val="FF0000"/>
                </a:solidFill>
              </a:rPr>
              <a:t>X</a:t>
            </a:r>
            <a:r>
              <a:rPr kumimoji="1" lang="zh-CN" altLang="en-US" dirty="0"/>
              <a:t>，和买彩票</a:t>
            </a:r>
            <a:r>
              <a:rPr kumimoji="1" lang="en-US" altLang="zh-CN" dirty="0">
                <a:solidFill>
                  <a:srgbClr val="FF0000"/>
                </a:solidFill>
              </a:rPr>
              <a:t>Y</a:t>
            </a:r>
            <a:r>
              <a:rPr kumimoji="1" lang="zh-CN" altLang="en-US" dirty="0"/>
              <a:t>，彩票需要</a:t>
            </a:r>
            <a:r>
              <a:rPr kumimoji="1" lang="en-US" altLang="zh-CN" dirty="0"/>
              <a:t>2</a:t>
            </a:r>
            <a:r>
              <a:rPr kumimoji="1" lang="zh-CN" altLang="en-US" dirty="0"/>
              <a:t>元</a:t>
            </a:r>
            <a:endParaRPr kumimoji="1" lang="en-US" altLang="zh-CN" dirty="0"/>
          </a:p>
          <a:p>
            <a:r>
              <a:rPr kumimoji="1" lang="zh-CN" altLang="en-US" dirty="0"/>
              <a:t>不管选择什么动作，选择完毕，回合结束</a:t>
            </a:r>
            <a:endParaRPr kumimoji="1" lang="en-US" altLang="zh-CN" dirty="0"/>
          </a:p>
          <a:p>
            <a:r>
              <a:rPr kumimoji="1" lang="en-US" altLang="zh-CN" dirty="0"/>
              <a:t>X</a:t>
            </a:r>
            <a:r>
              <a:rPr kumimoji="1" lang="zh-CN" altLang="en-US" dirty="0"/>
              <a:t> </a:t>
            </a:r>
            <a:r>
              <a:rPr kumimoji="1" lang="en-US" altLang="zh-CN" dirty="0"/>
              <a:t>-&gt;</a:t>
            </a:r>
            <a:r>
              <a:rPr kumimoji="1" lang="zh-CN" altLang="en-US" dirty="0"/>
              <a:t>奖励</a:t>
            </a:r>
            <a:r>
              <a:rPr kumimoji="1" lang="en-US" altLang="zh-CN" dirty="0"/>
              <a:t>0</a:t>
            </a:r>
            <a:r>
              <a:rPr kumimoji="1" lang="zh-CN" altLang="en-US" dirty="0"/>
              <a:t> 进入 </a:t>
            </a:r>
            <a:r>
              <a:rPr kumimoji="1" lang="en-US" altLang="zh-CN" dirty="0"/>
              <a:t>    </a:t>
            </a:r>
            <a:r>
              <a:rPr kumimoji="1" lang="zh-CN" altLang="en-US" dirty="0"/>
              <a:t>状态（心情平静）。</a:t>
            </a:r>
            <a:endParaRPr kumimoji="1" lang="en-US" altLang="zh-CN" dirty="0"/>
          </a:p>
          <a:p>
            <a:r>
              <a:rPr kumimoji="1" lang="en-US" altLang="zh-CN" dirty="0"/>
              <a:t>Y</a:t>
            </a:r>
            <a:r>
              <a:rPr kumimoji="1" lang="zh-CN" altLang="en-US" dirty="0"/>
              <a:t> </a:t>
            </a:r>
            <a:r>
              <a:rPr kumimoji="1" lang="en-US" altLang="zh-CN" dirty="0"/>
              <a:t>-&gt; 49.99999%</a:t>
            </a:r>
            <a:r>
              <a:rPr kumimoji="1" lang="zh-CN" altLang="en-US" dirty="0"/>
              <a:t> 奖励 </a:t>
            </a:r>
            <a:r>
              <a:rPr kumimoji="1" lang="en-US" altLang="zh-CN" dirty="0"/>
              <a:t>-2</a:t>
            </a:r>
            <a:r>
              <a:rPr kumimoji="1" lang="zh-CN" altLang="en-US" dirty="0"/>
              <a:t>（买了没中） 进入      状态（心情不爽）</a:t>
            </a:r>
            <a:endParaRPr kumimoji="1" lang="en-US" altLang="zh-CN" dirty="0"/>
          </a:p>
          <a:p>
            <a:pPr marL="0" indent="0">
              <a:buNone/>
            </a:pPr>
            <a:r>
              <a:rPr kumimoji="1" lang="zh-CN" altLang="en-US" dirty="0"/>
              <a:t>        </a:t>
            </a:r>
            <a:r>
              <a:rPr kumimoji="1" lang="en-US" altLang="zh-CN" dirty="0"/>
              <a:t>-&gt;30% </a:t>
            </a:r>
            <a:r>
              <a:rPr kumimoji="1" lang="zh-CN" altLang="en-US" dirty="0"/>
              <a:t>奖励 </a:t>
            </a:r>
            <a:r>
              <a:rPr kumimoji="1" lang="en-US" altLang="zh-CN" dirty="0"/>
              <a:t>0</a:t>
            </a:r>
            <a:r>
              <a:rPr kumimoji="1" lang="zh-CN" altLang="en-US" dirty="0"/>
              <a:t> （买了中</a:t>
            </a:r>
            <a:r>
              <a:rPr kumimoji="1" lang="en-US" altLang="zh-CN" dirty="0"/>
              <a:t>2</a:t>
            </a:r>
            <a:r>
              <a:rPr kumimoji="1" lang="zh-CN" altLang="en-US" dirty="0"/>
              <a:t>元，抵消）进入    状态</a:t>
            </a:r>
            <a:endParaRPr kumimoji="1" lang="en-US" altLang="zh-CN" dirty="0"/>
          </a:p>
          <a:p>
            <a:pPr marL="0" indent="0">
              <a:buNone/>
            </a:pPr>
            <a:r>
              <a:rPr kumimoji="1" lang="en-US" altLang="zh-CN" dirty="0"/>
              <a:t>	</a:t>
            </a:r>
            <a:r>
              <a:rPr kumimoji="1" lang="zh-CN" altLang="en-US" dirty="0"/>
              <a:t> </a:t>
            </a:r>
            <a:r>
              <a:rPr kumimoji="1" lang="en-US" altLang="zh-CN" dirty="0"/>
              <a:t>-&gt; 20% </a:t>
            </a:r>
            <a:r>
              <a:rPr kumimoji="1" lang="zh-CN" altLang="en-US" dirty="0"/>
              <a:t>奖励 </a:t>
            </a:r>
            <a:r>
              <a:rPr kumimoji="1" lang="en-US" altLang="zh-CN" dirty="0"/>
              <a:t>3</a:t>
            </a:r>
            <a:r>
              <a:rPr kumimoji="1" lang="zh-CN" altLang="en-US" dirty="0"/>
              <a:t> （买了中</a:t>
            </a:r>
            <a:r>
              <a:rPr kumimoji="1" lang="en-US" altLang="zh-CN" dirty="0"/>
              <a:t>5</a:t>
            </a:r>
            <a:r>
              <a:rPr kumimoji="1" lang="zh-CN" altLang="en-US" dirty="0"/>
              <a:t>元，</a:t>
            </a:r>
            <a:r>
              <a:rPr kumimoji="1" lang="en-US" altLang="zh-CN" dirty="0"/>
              <a:t>5-2=3</a:t>
            </a:r>
            <a:r>
              <a:rPr kumimoji="1" lang="zh-CN" altLang="en-US" dirty="0"/>
              <a:t>）进入</a:t>
            </a:r>
            <a:r>
              <a:rPr kumimoji="1" lang="en-US" altLang="zh-CN" dirty="0"/>
              <a:t> </a:t>
            </a:r>
            <a:r>
              <a:rPr kumimoji="1" lang="zh-CN" altLang="en-US" dirty="0"/>
              <a:t>     状态（小开心）</a:t>
            </a:r>
            <a:endParaRPr kumimoji="1" lang="en-US" altLang="zh-CN" dirty="0"/>
          </a:p>
          <a:p>
            <a:pPr marL="0" indent="0">
              <a:buNone/>
            </a:pPr>
            <a:r>
              <a:rPr kumimoji="1" lang="zh-CN" altLang="en-US" dirty="0"/>
              <a:t>        </a:t>
            </a:r>
            <a:r>
              <a:rPr kumimoji="1" lang="en-US" altLang="zh-CN" dirty="0"/>
              <a:t>-&gt; 0.00001% </a:t>
            </a:r>
            <a:r>
              <a:rPr kumimoji="1" lang="zh-CN" altLang="en-US" dirty="0"/>
              <a:t>奖励</a:t>
            </a:r>
            <a:r>
              <a:rPr kumimoji="1" lang="en-US" altLang="zh-CN" dirty="0"/>
              <a:t>500w</a:t>
            </a:r>
            <a:r>
              <a:rPr kumimoji="1" lang="zh-CN" altLang="en-US" dirty="0"/>
              <a:t>（中一等奖，</a:t>
            </a:r>
            <a:r>
              <a:rPr kumimoji="1" lang="en-US" altLang="zh-CN" dirty="0"/>
              <a:t>2</a:t>
            </a:r>
            <a:r>
              <a:rPr kumimoji="1" lang="zh-CN" altLang="en-US" dirty="0"/>
              <a:t>元就忽略不计） 进入。   状态（老子明天就去辞职！）</a:t>
            </a:r>
            <a:endParaRPr kumimoji="1" lang="en-US" altLang="zh-CN" dirty="0"/>
          </a:p>
          <a:p>
            <a:pPr marL="0" indent="0">
              <a:buNone/>
            </a:pPr>
            <a:endParaRPr kumimoji="1" lang="en-US" altLang="zh-CN" dirty="0"/>
          </a:p>
          <a:p>
            <a:pPr marL="0" indent="0">
              <a:buNone/>
            </a:pPr>
            <a:endParaRPr kumimoji="1" lang="en-US" altLang="zh-CN" dirty="0"/>
          </a:p>
        </p:txBody>
      </p:sp>
      <p:pic>
        <p:nvPicPr>
          <p:cNvPr id="4" name="图片 3">
            <a:extLst>
              <a:ext uri="{FF2B5EF4-FFF2-40B4-BE49-F238E27FC236}">
                <a16:creationId xmlns:a16="http://schemas.microsoft.com/office/drawing/2014/main" id="{FCB37145-C911-8848-960B-3534A6ADDC64}"/>
              </a:ext>
            </a:extLst>
          </p:cNvPr>
          <p:cNvPicPr>
            <a:picLocks noChangeAspect="1"/>
          </p:cNvPicPr>
          <p:nvPr/>
        </p:nvPicPr>
        <p:blipFill>
          <a:blip r:embed="rId2"/>
          <a:stretch>
            <a:fillRect/>
          </a:stretch>
        </p:blipFill>
        <p:spPr>
          <a:xfrm>
            <a:off x="4765964" y="2236791"/>
            <a:ext cx="330200" cy="393700"/>
          </a:xfrm>
          <a:prstGeom prst="rect">
            <a:avLst/>
          </a:prstGeom>
        </p:spPr>
      </p:pic>
      <p:pic>
        <p:nvPicPr>
          <p:cNvPr id="5" name="图片 4">
            <a:extLst>
              <a:ext uri="{FF2B5EF4-FFF2-40B4-BE49-F238E27FC236}">
                <a16:creationId xmlns:a16="http://schemas.microsoft.com/office/drawing/2014/main" id="{A6AD1679-22D3-F946-A73C-55290C1F6312}"/>
              </a:ext>
            </a:extLst>
          </p:cNvPr>
          <p:cNvPicPr>
            <a:picLocks noChangeAspect="1"/>
          </p:cNvPicPr>
          <p:nvPr/>
        </p:nvPicPr>
        <p:blipFill>
          <a:blip r:embed="rId3"/>
          <a:stretch>
            <a:fillRect/>
          </a:stretch>
        </p:blipFill>
        <p:spPr>
          <a:xfrm>
            <a:off x="2638015" y="3355493"/>
            <a:ext cx="304800" cy="317500"/>
          </a:xfrm>
          <a:prstGeom prst="rect">
            <a:avLst/>
          </a:prstGeom>
        </p:spPr>
      </p:pic>
      <p:pic>
        <p:nvPicPr>
          <p:cNvPr id="6" name="图片 5">
            <a:extLst>
              <a:ext uri="{FF2B5EF4-FFF2-40B4-BE49-F238E27FC236}">
                <a16:creationId xmlns:a16="http://schemas.microsoft.com/office/drawing/2014/main" id="{CD29D741-8D76-CF42-8477-E5C5356CFBB7}"/>
              </a:ext>
            </a:extLst>
          </p:cNvPr>
          <p:cNvPicPr>
            <a:picLocks noChangeAspect="1"/>
          </p:cNvPicPr>
          <p:nvPr/>
        </p:nvPicPr>
        <p:blipFill>
          <a:blip r:embed="rId4"/>
          <a:stretch>
            <a:fillRect/>
          </a:stretch>
        </p:blipFill>
        <p:spPr>
          <a:xfrm>
            <a:off x="5398331" y="3753955"/>
            <a:ext cx="342900" cy="368300"/>
          </a:xfrm>
          <a:prstGeom prst="rect">
            <a:avLst/>
          </a:prstGeom>
        </p:spPr>
      </p:pic>
      <p:pic>
        <p:nvPicPr>
          <p:cNvPr id="7" name="图片 6">
            <a:extLst>
              <a:ext uri="{FF2B5EF4-FFF2-40B4-BE49-F238E27FC236}">
                <a16:creationId xmlns:a16="http://schemas.microsoft.com/office/drawing/2014/main" id="{0E0950E3-4EDB-9540-9BE0-A225C478263E}"/>
              </a:ext>
            </a:extLst>
          </p:cNvPr>
          <p:cNvPicPr>
            <a:picLocks noChangeAspect="1"/>
          </p:cNvPicPr>
          <p:nvPr/>
        </p:nvPicPr>
        <p:blipFill>
          <a:blip r:embed="rId3"/>
          <a:stretch>
            <a:fillRect/>
          </a:stretch>
        </p:blipFill>
        <p:spPr>
          <a:xfrm>
            <a:off x="5281961" y="4101132"/>
            <a:ext cx="304800" cy="317500"/>
          </a:xfrm>
          <a:prstGeom prst="rect">
            <a:avLst/>
          </a:prstGeom>
        </p:spPr>
      </p:pic>
      <p:pic>
        <p:nvPicPr>
          <p:cNvPr id="8" name="图片 7">
            <a:extLst>
              <a:ext uri="{FF2B5EF4-FFF2-40B4-BE49-F238E27FC236}">
                <a16:creationId xmlns:a16="http://schemas.microsoft.com/office/drawing/2014/main" id="{82146C09-B94D-1445-8D38-2ED050B7F772}"/>
              </a:ext>
            </a:extLst>
          </p:cNvPr>
          <p:cNvPicPr>
            <a:picLocks noChangeAspect="1"/>
          </p:cNvPicPr>
          <p:nvPr/>
        </p:nvPicPr>
        <p:blipFill>
          <a:blip r:embed="rId5"/>
          <a:stretch>
            <a:fillRect/>
          </a:stretch>
        </p:blipFill>
        <p:spPr>
          <a:xfrm>
            <a:off x="5452948" y="4538311"/>
            <a:ext cx="406400" cy="317500"/>
          </a:xfrm>
          <a:prstGeom prst="rect">
            <a:avLst/>
          </a:prstGeom>
        </p:spPr>
      </p:pic>
      <p:pic>
        <p:nvPicPr>
          <p:cNvPr id="9" name="图片 8">
            <a:extLst>
              <a:ext uri="{FF2B5EF4-FFF2-40B4-BE49-F238E27FC236}">
                <a16:creationId xmlns:a16="http://schemas.microsoft.com/office/drawing/2014/main" id="{2DAA05B7-A37F-DB4D-BEDC-F1788026C21E}"/>
              </a:ext>
            </a:extLst>
          </p:cNvPr>
          <p:cNvPicPr>
            <a:picLocks noChangeAspect="1"/>
          </p:cNvPicPr>
          <p:nvPr/>
        </p:nvPicPr>
        <p:blipFill>
          <a:blip r:embed="rId6"/>
          <a:stretch>
            <a:fillRect/>
          </a:stretch>
        </p:blipFill>
        <p:spPr>
          <a:xfrm>
            <a:off x="7200590" y="4929338"/>
            <a:ext cx="355600" cy="330200"/>
          </a:xfrm>
          <a:prstGeom prst="rect">
            <a:avLst/>
          </a:prstGeom>
        </p:spPr>
      </p:pic>
      <p:pic>
        <p:nvPicPr>
          <p:cNvPr id="10" name="图片 9">
            <a:extLst>
              <a:ext uri="{FF2B5EF4-FFF2-40B4-BE49-F238E27FC236}">
                <a16:creationId xmlns:a16="http://schemas.microsoft.com/office/drawing/2014/main" id="{3ACD30DE-E09E-924C-8EC0-3CA502555D02}"/>
              </a:ext>
            </a:extLst>
          </p:cNvPr>
          <p:cNvPicPr>
            <a:picLocks noChangeAspect="1"/>
          </p:cNvPicPr>
          <p:nvPr/>
        </p:nvPicPr>
        <p:blipFill>
          <a:blip r:embed="rId7"/>
          <a:stretch>
            <a:fillRect/>
          </a:stretch>
        </p:blipFill>
        <p:spPr>
          <a:xfrm>
            <a:off x="7556190" y="788791"/>
            <a:ext cx="1436800" cy="1421295"/>
          </a:xfrm>
          <a:prstGeom prst="rect">
            <a:avLst/>
          </a:prstGeom>
        </p:spPr>
      </p:pic>
    </p:spTree>
    <p:extLst>
      <p:ext uri="{BB962C8B-B14F-4D97-AF65-F5344CB8AC3E}">
        <p14:creationId xmlns:p14="http://schemas.microsoft.com/office/powerpoint/2010/main" val="195724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752F14-8CF9-D54B-B63E-A234275D9C18}"/>
              </a:ext>
            </a:extLst>
          </p:cNvPr>
          <p:cNvSpPr txBox="1"/>
          <p:nvPr/>
        </p:nvSpPr>
        <p:spPr>
          <a:xfrm>
            <a:off x="423746" y="457200"/>
            <a:ext cx="10292576" cy="5632311"/>
          </a:xfrm>
          <a:prstGeom prst="rect">
            <a:avLst/>
          </a:prstGeom>
          <a:noFill/>
        </p:spPr>
        <p:txBody>
          <a:bodyPr wrap="square" rtlCol="0">
            <a:spAutoFit/>
          </a:bodyPr>
          <a:lstStyle/>
          <a:p>
            <a:r>
              <a:rPr kumimoji="1" lang="zh-CN" altLang="en-US" dirty="0"/>
              <a:t>把彩票归纳为有限</a:t>
            </a:r>
            <a:r>
              <a:rPr kumimoji="1" lang="en-US" altLang="zh-CN" dirty="0"/>
              <a:t>MDP</a:t>
            </a:r>
            <a:r>
              <a:rPr kumimoji="1" lang="zh-CN" altLang="en-US" dirty="0"/>
              <a:t>就是：</a:t>
            </a:r>
            <a:endParaRPr kumimoji="1" lang="en-US" altLang="zh-CN" dirty="0"/>
          </a:p>
          <a:p>
            <a:r>
              <a:rPr kumimoji="1" lang="zh-CN" altLang="en-US" dirty="0"/>
              <a:t>状态空间</a:t>
            </a:r>
            <a:r>
              <a:rPr kumimoji="1" lang="en-US" altLang="zh-CN" dirty="0"/>
              <a:t>.    :</a:t>
            </a:r>
          </a:p>
          <a:p>
            <a:endParaRPr kumimoji="1" lang="en-US" altLang="zh-CN" dirty="0"/>
          </a:p>
          <a:p>
            <a:r>
              <a:rPr kumimoji="1" lang="zh-CN" altLang="en-US" dirty="0"/>
              <a:t>动作空间</a:t>
            </a:r>
            <a:r>
              <a:rPr kumimoji="1" lang="en-US" altLang="zh-CN" dirty="0"/>
              <a:t>A : X,Y</a:t>
            </a:r>
          </a:p>
          <a:p>
            <a:endParaRPr kumimoji="1" lang="en-US" altLang="zh-CN" dirty="0"/>
          </a:p>
          <a:p>
            <a:r>
              <a:rPr kumimoji="1" lang="zh-CN" altLang="en-US" dirty="0"/>
              <a:t>环境的一步动态特性</a:t>
            </a:r>
            <a:r>
              <a:rPr kumimoji="1" lang="en-US" altLang="zh-CN" dirty="0"/>
              <a:t>P</a:t>
            </a:r>
            <a:r>
              <a:rPr kumimoji="1" lang="zh-CN" altLang="en-US" dirty="0"/>
              <a:t> ： </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A744AF-E556-124E-9813-767AA2B27240}"/>
              </a:ext>
            </a:extLst>
          </p:cNvPr>
          <p:cNvPicPr>
            <a:picLocks noChangeAspect="1"/>
          </p:cNvPicPr>
          <p:nvPr/>
        </p:nvPicPr>
        <p:blipFill>
          <a:blip r:embed="rId2"/>
          <a:stretch>
            <a:fillRect/>
          </a:stretch>
        </p:blipFill>
        <p:spPr>
          <a:xfrm>
            <a:off x="1473510" y="821628"/>
            <a:ext cx="279400" cy="241300"/>
          </a:xfrm>
          <a:prstGeom prst="rect">
            <a:avLst/>
          </a:prstGeom>
        </p:spPr>
      </p:pic>
      <p:pic>
        <p:nvPicPr>
          <p:cNvPr id="7" name="图片 6">
            <a:extLst>
              <a:ext uri="{FF2B5EF4-FFF2-40B4-BE49-F238E27FC236}">
                <a16:creationId xmlns:a16="http://schemas.microsoft.com/office/drawing/2014/main" id="{0E4D3F32-2569-D746-95F3-4B1704645761}"/>
              </a:ext>
            </a:extLst>
          </p:cNvPr>
          <p:cNvPicPr>
            <a:picLocks noChangeAspect="1"/>
          </p:cNvPicPr>
          <p:nvPr/>
        </p:nvPicPr>
        <p:blipFill>
          <a:blip r:embed="rId3"/>
          <a:stretch>
            <a:fillRect/>
          </a:stretch>
        </p:blipFill>
        <p:spPr>
          <a:xfrm>
            <a:off x="2002062" y="783528"/>
            <a:ext cx="1778000" cy="317500"/>
          </a:xfrm>
          <a:prstGeom prst="rect">
            <a:avLst/>
          </a:prstGeom>
        </p:spPr>
      </p:pic>
      <p:pic>
        <p:nvPicPr>
          <p:cNvPr id="9" name="图片 8">
            <a:extLst>
              <a:ext uri="{FF2B5EF4-FFF2-40B4-BE49-F238E27FC236}">
                <a16:creationId xmlns:a16="http://schemas.microsoft.com/office/drawing/2014/main" id="{B28CC343-53E3-F443-88C8-DF5E1FB3D746}"/>
              </a:ext>
            </a:extLst>
          </p:cNvPr>
          <p:cNvPicPr>
            <a:picLocks noChangeAspect="1"/>
          </p:cNvPicPr>
          <p:nvPr/>
        </p:nvPicPr>
        <p:blipFill>
          <a:blip r:embed="rId4"/>
          <a:stretch>
            <a:fillRect/>
          </a:stretch>
        </p:blipFill>
        <p:spPr>
          <a:xfrm>
            <a:off x="514041" y="2194312"/>
            <a:ext cx="3670300" cy="1778000"/>
          </a:xfrm>
          <a:prstGeom prst="rect">
            <a:avLst/>
          </a:prstGeom>
        </p:spPr>
      </p:pic>
      <p:pic>
        <p:nvPicPr>
          <p:cNvPr id="11" name="图片 10">
            <a:extLst>
              <a:ext uri="{FF2B5EF4-FFF2-40B4-BE49-F238E27FC236}">
                <a16:creationId xmlns:a16="http://schemas.microsoft.com/office/drawing/2014/main" id="{3F7629D0-B5E4-1E4B-A897-1C52BBA11EEB}"/>
              </a:ext>
            </a:extLst>
          </p:cNvPr>
          <p:cNvPicPr>
            <a:picLocks noChangeAspect="1"/>
          </p:cNvPicPr>
          <p:nvPr/>
        </p:nvPicPr>
        <p:blipFill>
          <a:blip r:embed="rId5"/>
          <a:stretch>
            <a:fillRect/>
          </a:stretch>
        </p:blipFill>
        <p:spPr>
          <a:xfrm>
            <a:off x="423746" y="4074842"/>
            <a:ext cx="2146300" cy="381000"/>
          </a:xfrm>
          <a:prstGeom prst="rect">
            <a:avLst/>
          </a:prstGeom>
        </p:spPr>
      </p:pic>
    </p:spTree>
    <p:extLst>
      <p:ext uri="{BB962C8B-B14F-4D97-AF65-F5344CB8AC3E}">
        <p14:creationId xmlns:p14="http://schemas.microsoft.com/office/powerpoint/2010/main" val="199535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19E4D36-DAD3-1640-B7F7-3C254F7E59EF}"/>
                  </a:ext>
                </a:extLst>
              </p:cNvPr>
              <p:cNvSpPr>
                <a:spLocks noGrp="1"/>
              </p:cNvSpPr>
              <p:nvPr>
                <p:ph type="title"/>
              </p:nvPr>
            </p:nvSpPr>
            <p:spPr/>
            <p:txBody>
              <a:bodyPr/>
              <a:lstStyle/>
              <a:p>
                <a:r>
                  <a:rPr kumimoji="1" lang="zh-CN" altLang="en-US" dirty="0">
                    <a:solidFill>
                      <a:schemeClr val="tx1"/>
                    </a:solidFill>
                  </a:rPr>
                  <a:t>策略</a:t>
                </a:r>
                <a14:m>
                  <m:oMath xmlns:m="http://schemas.openxmlformats.org/officeDocument/2006/math">
                    <m:r>
                      <a:rPr kumimoji="1" lang="zh-CN" altLang="en-US" i="1" smtClean="0">
                        <a:solidFill>
                          <a:schemeClr val="tx1"/>
                        </a:solidFill>
                        <a:latin typeface="Cambria Math" panose="02040503050406030204" pitchFamily="18" charset="0"/>
                      </a:rPr>
                      <m:t>𝜋</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019E4D36-DAD3-1640-B7F7-3C254F7E59EF}"/>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80FBC8-052C-8F41-AF89-D974665936AC}"/>
                  </a:ext>
                </a:extLst>
              </p:cNvPr>
              <p:cNvSpPr>
                <a:spLocks noGrp="1"/>
              </p:cNvSpPr>
              <p:nvPr>
                <p:ph idx="1"/>
              </p:nvPr>
            </p:nvSpPr>
            <p:spPr>
              <a:xfrm>
                <a:off x="677334" y="1385889"/>
                <a:ext cx="8596668" cy="3880773"/>
              </a:xfrm>
            </p:spPr>
            <p:txBody>
              <a:bodyPr>
                <a:normAutofit/>
              </a:bodyPr>
              <a:lstStyle/>
              <a:p>
                <a:r>
                  <a:rPr kumimoji="1" lang="zh-CN" altLang="en-US" dirty="0"/>
                  <a:t>我们说到强化学习的目标就是最大化累计的奖励，获取这些累计的奖励是依靠一个个时间序列中智能体通过和环境交互得来的，所以如何选择正确的动作以最大化奖励也就是强化学习的目标，所以换言之 </a:t>
                </a:r>
                <a:r>
                  <a:rPr kumimoji="1" lang="zh-CN" altLang="en-US" dirty="0">
                    <a:solidFill>
                      <a:srgbClr val="FF0000"/>
                    </a:solidFill>
                  </a:rPr>
                  <a:t>强化学习需要学习到一个策略，使用这个策略玩游戏，可以最大化累计的奖励！</a:t>
                </a:r>
                <a:endParaRPr kumimoji="1" lang="en-US" altLang="zh-CN" dirty="0">
                  <a:solidFill>
                    <a:srgbClr val="FF0000"/>
                  </a:solidFill>
                </a:endParaRPr>
              </a:p>
              <a:p>
                <a:r>
                  <a:rPr kumimoji="1" lang="zh-CN" altLang="en-US" dirty="0">
                    <a:solidFill>
                      <a:schemeClr val="tx1"/>
                    </a:solidFill>
                  </a:rPr>
                  <a:t>策略</a:t>
                </a:r>
                <a14:m>
                  <m:oMath xmlns:m="http://schemas.openxmlformats.org/officeDocument/2006/math">
                    <m:r>
                      <a:rPr kumimoji="1" lang="zh-CN" altLang="en-US" i="1">
                        <a:solidFill>
                          <a:schemeClr val="tx1"/>
                        </a:solidFill>
                        <a:latin typeface="Cambria Math" panose="02040503050406030204" pitchFamily="18" charset="0"/>
                      </a:rPr>
                      <m:t>𝜋</m:t>
                    </m:r>
                  </m:oMath>
                </a14:m>
                <a:r>
                  <a:rPr kumimoji="1" lang="zh-CN" altLang="en-US" dirty="0">
                    <a:solidFill>
                      <a:schemeClr val="tx1"/>
                    </a:solidFill>
                  </a:rPr>
                  <a:t>也可以看成一个函数，入参是当前的状态，返回就是选择的动作，完全可以看成 </a:t>
                </a:r>
                <a:r>
                  <a:rPr kumimoji="1" lang="zh-CN" altLang="en-US" dirty="0">
                    <a:solidFill>
                      <a:srgbClr val="FF0000"/>
                    </a:solidFill>
                  </a:rPr>
                  <a:t>状态到动作的映射</a:t>
                </a:r>
                <a:endParaRPr kumimoji="1" lang="en-US" altLang="zh-CN" dirty="0">
                  <a:solidFill>
                    <a:srgbClr val="FF0000"/>
                  </a:solidFill>
                </a:endParaRPr>
              </a:p>
              <a:p>
                <a:r>
                  <a:rPr kumimoji="1" lang="zh-CN" altLang="en-US" dirty="0">
                    <a:solidFill>
                      <a:schemeClr val="tx1"/>
                    </a:solidFill>
                  </a:rPr>
                  <a:t>策略也分为两种：确定性策略和随机性策略</a:t>
                </a:r>
                <a:endParaRPr kumimoji="1" lang="en-US" altLang="zh-CN" dirty="0">
                  <a:solidFill>
                    <a:schemeClr val="tx1"/>
                  </a:solidFill>
                </a:endParaRPr>
              </a:p>
              <a:p>
                <a:r>
                  <a:rPr kumimoji="1" lang="zh-CN" altLang="en-US" dirty="0">
                    <a:solidFill>
                      <a:schemeClr val="tx1"/>
                    </a:solidFill>
                  </a:rPr>
                  <a:t>确定性策略：状态到动作是一对一映射的</a:t>
                </a:r>
                <a:endParaRPr kumimoji="1" lang="en-US" altLang="zh-CN" dirty="0">
                  <a:solidFill>
                    <a:schemeClr val="tx1"/>
                  </a:solidFill>
                </a:endParaRPr>
              </a:p>
              <a:p>
                <a:r>
                  <a:rPr kumimoji="1" lang="zh-CN" altLang="en-US" dirty="0">
                    <a:solidFill>
                      <a:schemeClr val="tx1"/>
                    </a:solidFill>
                  </a:rPr>
                  <a:t>随机性策略：状态可以以概率的方式映射到多个动作，比如</a:t>
                </a:r>
                <a:r>
                  <a:rPr kumimoji="1" lang="en-US" altLang="zh-CN" dirty="0">
                    <a:solidFill>
                      <a:schemeClr val="tx1"/>
                    </a:solidFill>
                  </a:rPr>
                  <a:t>20%</a:t>
                </a:r>
                <a:r>
                  <a:rPr kumimoji="1" lang="zh-CN" altLang="en-US" dirty="0">
                    <a:solidFill>
                      <a:schemeClr val="tx1"/>
                    </a:solidFill>
                  </a:rPr>
                  <a:t>选择动作</a:t>
                </a:r>
                <a:r>
                  <a:rPr kumimoji="1" lang="en-US" altLang="zh-CN" dirty="0">
                    <a:solidFill>
                      <a:schemeClr val="tx1"/>
                    </a:solidFill>
                  </a:rPr>
                  <a:t>A</a:t>
                </a:r>
                <a:r>
                  <a:rPr kumimoji="1" lang="zh-CN" altLang="en-US" dirty="0">
                    <a:solidFill>
                      <a:schemeClr val="tx1"/>
                    </a:solidFill>
                  </a:rPr>
                  <a:t>，</a:t>
                </a:r>
                <a:r>
                  <a:rPr kumimoji="1" lang="en-US" altLang="zh-CN" dirty="0">
                    <a:solidFill>
                      <a:schemeClr val="tx1"/>
                    </a:solidFill>
                  </a:rPr>
                  <a:t>80%</a:t>
                </a:r>
                <a:r>
                  <a:rPr kumimoji="1" lang="zh-CN" altLang="en-US" dirty="0">
                    <a:solidFill>
                      <a:schemeClr val="tx1"/>
                    </a:solidFill>
                  </a:rPr>
                  <a:t>选择动作</a:t>
                </a:r>
                <a:r>
                  <a:rPr kumimoji="1" lang="en-US" altLang="zh-CN" dirty="0">
                    <a:solidFill>
                      <a:schemeClr val="tx1"/>
                    </a:solidFill>
                  </a:rPr>
                  <a:t>B</a:t>
                </a:r>
                <a:r>
                  <a:rPr kumimoji="1" lang="zh-CN" altLang="en-US" dirty="0">
                    <a:solidFill>
                      <a:schemeClr val="tx1"/>
                    </a:solidFill>
                  </a:rPr>
                  <a:t>（</a:t>
                </a:r>
                <a:r>
                  <a:rPr kumimoji="1" lang="zh-CN" altLang="en-US" dirty="0">
                    <a:solidFill>
                      <a:srgbClr val="FF0000"/>
                    </a:solidFill>
                  </a:rPr>
                  <a:t>多个动作的概率相加必定等于</a:t>
                </a:r>
                <a:r>
                  <a:rPr kumimoji="1" lang="en-US" altLang="zh-CN" dirty="0">
                    <a:solidFill>
                      <a:srgbClr val="FF0000"/>
                    </a:solidFill>
                  </a:rPr>
                  <a:t>1</a:t>
                </a:r>
                <a:r>
                  <a:rPr kumimoji="1" lang="zh-CN" altLang="en-US" dirty="0">
                    <a:solidFill>
                      <a:schemeClr val="tx1"/>
                    </a:solidFill>
                  </a:rPr>
                  <a:t>）</a:t>
                </a:r>
                <a:endParaRPr kumimoji="1" lang="en-US" altLang="zh-CN" dirty="0">
                  <a:solidFill>
                    <a:schemeClr val="tx1"/>
                  </a:solidFill>
                </a:endParaRPr>
              </a:p>
              <a:p>
                <a:r>
                  <a:rPr kumimoji="1" lang="zh-CN" altLang="en-US" dirty="0">
                    <a:solidFill>
                      <a:schemeClr val="tx1"/>
                    </a:solidFill>
                  </a:rPr>
                  <a:t>所以确定性策略也可以转换成随机性策略，只是唯一的那个动作概率是</a:t>
                </a:r>
                <a:r>
                  <a:rPr kumimoji="1" lang="en-US" altLang="zh-CN" dirty="0">
                    <a:solidFill>
                      <a:schemeClr val="tx1"/>
                    </a:solidFill>
                  </a:rPr>
                  <a:t>100%</a:t>
                </a:r>
                <a:r>
                  <a:rPr kumimoji="1" lang="zh-CN" altLang="en-US" dirty="0">
                    <a:solidFill>
                      <a:schemeClr val="tx1"/>
                    </a:solidFill>
                  </a:rPr>
                  <a:t>罢了</a:t>
                </a:r>
              </a:p>
            </p:txBody>
          </p:sp>
        </mc:Choice>
        <mc:Fallback xmlns="">
          <p:sp>
            <p:nvSpPr>
              <p:cNvPr id="3" name="内容占位符 2">
                <a:extLst>
                  <a:ext uri="{FF2B5EF4-FFF2-40B4-BE49-F238E27FC236}">
                    <a16:creationId xmlns:a16="http://schemas.microsoft.com/office/drawing/2014/main" id="{C380FBC8-052C-8F41-AF89-D974665936AC}"/>
                  </a:ext>
                </a:extLst>
              </p:cNvPr>
              <p:cNvSpPr>
                <a:spLocks noGrp="1" noRot="1" noChangeAspect="1" noMove="1" noResize="1" noEditPoints="1" noAdjustHandles="1" noChangeArrowheads="1" noChangeShapeType="1" noTextEdit="1"/>
              </p:cNvSpPr>
              <p:nvPr>
                <p:ph idx="1"/>
              </p:nvPr>
            </p:nvSpPr>
            <p:spPr>
              <a:xfrm>
                <a:off x="677334" y="1385889"/>
                <a:ext cx="8596668" cy="3880773"/>
              </a:xfrm>
              <a:blipFill>
                <a:blip r:embed="rId3"/>
                <a:stretch>
                  <a:fillRect t="-326"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21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BA759-19FF-604E-8F9B-C1DCE8EC55B3}"/>
              </a:ext>
            </a:extLst>
          </p:cNvPr>
          <p:cNvSpPr>
            <a:spLocks noGrp="1"/>
          </p:cNvSpPr>
          <p:nvPr>
            <p:ph type="title"/>
          </p:nvPr>
        </p:nvSpPr>
        <p:spPr>
          <a:xfrm>
            <a:off x="563034" y="11918"/>
            <a:ext cx="8596668" cy="1320800"/>
          </a:xfrm>
        </p:spPr>
        <p:txBody>
          <a:bodyPr/>
          <a:lstStyle/>
          <a:p>
            <a:r>
              <a:rPr kumimoji="1" lang="zh-CN" altLang="en-US" dirty="0">
                <a:solidFill>
                  <a:schemeClr val="tx1"/>
                </a:solidFill>
              </a:rPr>
              <a:t>状态值函数</a:t>
            </a:r>
            <a:r>
              <a:rPr kumimoji="1" lang="en-US" altLang="zh-CN" dirty="0">
                <a:solidFill>
                  <a:schemeClr val="tx1"/>
                </a:solidFill>
              </a:rPr>
              <a:t>v</a:t>
            </a:r>
            <a:r>
              <a:rPr kumimoji="1" lang="zh-CN" altLang="en-US" dirty="0">
                <a:solidFill>
                  <a:schemeClr val="tx1"/>
                </a:solidFill>
              </a:rPr>
              <a:t>（</a:t>
            </a:r>
            <a:r>
              <a:rPr kumimoji="1" lang="en-US" altLang="zh-CN" dirty="0">
                <a:solidFill>
                  <a:schemeClr val="tx1"/>
                </a:solidFill>
              </a:rPr>
              <a:t>state-value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p>
        </p:txBody>
      </p:sp>
      <p:pic>
        <p:nvPicPr>
          <p:cNvPr id="4" name="图片 3">
            <a:extLst>
              <a:ext uri="{FF2B5EF4-FFF2-40B4-BE49-F238E27FC236}">
                <a16:creationId xmlns:a16="http://schemas.microsoft.com/office/drawing/2014/main" id="{D93E4DD3-3EE2-1D4C-A063-29AA5975D9F0}"/>
              </a:ext>
            </a:extLst>
          </p:cNvPr>
          <p:cNvPicPr>
            <a:picLocks noChangeAspect="1"/>
          </p:cNvPicPr>
          <p:nvPr/>
        </p:nvPicPr>
        <p:blipFill>
          <a:blip r:embed="rId2"/>
          <a:stretch>
            <a:fillRect/>
          </a:stretch>
        </p:blipFill>
        <p:spPr>
          <a:xfrm>
            <a:off x="563034" y="672318"/>
            <a:ext cx="9309100" cy="1054100"/>
          </a:xfrm>
          <a:prstGeom prst="rect">
            <a:avLst/>
          </a:prstGeom>
        </p:spPr>
      </p:pic>
      <p:sp>
        <p:nvSpPr>
          <p:cNvPr id="5" name="文本框 4">
            <a:extLst>
              <a:ext uri="{FF2B5EF4-FFF2-40B4-BE49-F238E27FC236}">
                <a16:creationId xmlns:a16="http://schemas.microsoft.com/office/drawing/2014/main" id="{C6A6DE39-E19F-994A-9723-145901369932}"/>
              </a:ext>
            </a:extLst>
          </p:cNvPr>
          <p:cNvSpPr txBox="1"/>
          <p:nvPr/>
        </p:nvSpPr>
        <p:spPr>
          <a:xfrm>
            <a:off x="361146" y="1648154"/>
            <a:ext cx="10110460" cy="1754326"/>
          </a:xfrm>
          <a:prstGeom prst="rect">
            <a:avLst/>
          </a:prstGeom>
          <a:noFill/>
        </p:spPr>
        <p:txBody>
          <a:bodyPr wrap="none" rtlCol="0">
            <a:spAutoFit/>
          </a:bodyPr>
          <a:lstStyle/>
          <a:p>
            <a:r>
              <a:rPr kumimoji="1" lang="zh-CN" altLang="en-US" dirty="0"/>
              <a:t>所以</a:t>
            </a:r>
            <a:r>
              <a:rPr kumimoji="1" lang="zh-CN" altLang="en-US" dirty="0">
                <a:solidFill>
                  <a:srgbClr val="FF0000"/>
                </a:solidFill>
              </a:rPr>
              <a:t>状态值函数是和策略绑定</a:t>
            </a:r>
            <a:r>
              <a:rPr kumimoji="1" lang="zh-CN" altLang="en-US" dirty="0"/>
              <a:t>的，如果更换了策略那状态值函数也随之更换。</a:t>
            </a:r>
            <a:endParaRPr kumimoji="1" lang="en-US" altLang="zh-CN" dirty="0"/>
          </a:p>
          <a:p>
            <a:r>
              <a:rPr kumimoji="1" lang="zh-CN" altLang="en-US" dirty="0"/>
              <a:t>如下的黄色箭头就是一种策略，在这个策略下一共</a:t>
            </a:r>
            <a:r>
              <a:rPr kumimoji="1" lang="en-US" altLang="zh-CN" dirty="0">
                <a:solidFill>
                  <a:srgbClr val="FF0000"/>
                </a:solidFill>
              </a:rPr>
              <a:t>9</a:t>
            </a:r>
            <a:r>
              <a:rPr kumimoji="1" lang="zh-CN" altLang="en-US" dirty="0"/>
              <a:t>个状态分别对应的</a:t>
            </a:r>
            <a:r>
              <a:rPr kumimoji="1" lang="zh-CN" altLang="en-US" dirty="0">
                <a:solidFill>
                  <a:srgbClr val="FF0000"/>
                </a:solidFill>
              </a:rPr>
              <a:t>预期回报</a:t>
            </a:r>
            <a:r>
              <a:rPr kumimoji="1" lang="zh-CN" altLang="en-US" dirty="0"/>
              <a:t>如右图</a:t>
            </a:r>
            <a:endParaRPr kumimoji="1" lang="en-US" altLang="zh-CN" dirty="0"/>
          </a:p>
          <a:p>
            <a:r>
              <a:rPr kumimoji="1" lang="zh-CN" altLang="en-US" dirty="0"/>
              <a:t>把状态值函数也想象成一个函数，入参是当前状态，返回就是期望奖励，那这样的话，</a:t>
            </a:r>
            <a:r>
              <a:rPr kumimoji="1" lang="zh-CN" altLang="en-US" dirty="0">
                <a:solidFill>
                  <a:srgbClr val="FF0000"/>
                </a:solidFill>
              </a:rPr>
              <a:t>状态值函数</a:t>
            </a:r>
            <a:endParaRPr kumimoji="1" lang="en-US" altLang="zh-CN" dirty="0">
              <a:solidFill>
                <a:srgbClr val="FF0000"/>
              </a:solidFill>
            </a:endParaRPr>
          </a:p>
          <a:p>
            <a:r>
              <a:rPr kumimoji="1" lang="zh-CN" altLang="en-US" dirty="0">
                <a:solidFill>
                  <a:srgbClr val="FF0000"/>
                </a:solidFill>
              </a:rPr>
              <a:t>就能很好的评估在当前策略下不同状态的期望奖励了</a:t>
            </a:r>
            <a:r>
              <a:rPr kumimoji="1" lang="zh-CN" altLang="en-US" dirty="0"/>
              <a:t>（当然数字越大越好）</a:t>
            </a:r>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3CDBCF-72C6-B14D-B828-003A740F0D26}"/>
              </a:ext>
            </a:extLst>
          </p:cNvPr>
          <p:cNvPicPr>
            <a:picLocks noChangeAspect="1"/>
          </p:cNvPicPr>
          <p:nvPr/>
        </p:nvPicPr>
        <p:blipFill>
          <a:blip r:embed="rId3"/>
          <a:stretch>
            <a:fillRect/>
          </a:stretch>
        </p:blipFill>
        <p:spPr>
          <a:xfrm>
            <a:off x="349250" y="2909890"/>
            <a:ext cx="5576901" cy="3784600"/>
          </a:xfrm>
          <a:prstGeom prst="rect">
            <a:avLst/>
          </a:prstGeom>
        </p:spPr>
      </p:pic>
      <p:pic>
        <p:nvPicPr>
          <p:cNvPr id="7" name="图片 6">
            <a:extLst>
              <a:ext uri="{FF2B5EF4-FFF2-40B4-BE49-F238E27FC236}">
                <a16:creationId xmlns:a16="http://schemas.microsoft.com/office/drawing/2014/main" id="{59A5EF5E-6C36-A241-94A2-E40695D00973}"/>
              </a:ext>
            </a:extLst>
          </p:cNvPr>
          <p:cNvPicPr>
            <a:picLocks noChangeAspect="1"/>
          </p:cNvPicPr>
          <p:nvPr/>
        </p:nvPicPr>
        <p:blipFill>
          <a:blip r:embed="rId4"/>
          <a:stretch>
            <a:fillRect/>
          </a:stretch>
        </p:blipFill>
        <p:spPr>
          <a:xfrm>
            <a:off x="6114285" y="2909890"/>
            <a:ext cx="4273170" cy="3594100"/>
          </a:xfrm>
          <a:prstGeom prst="rect">
            <a:avLst/>
          </a:prstGeom>
        </p:spPr>
      </p:pic>
    </p:spTree>
    <p:extLst>
      <p:ext uri="{BB962C8B-B14F-4D97-AF65-F5344CB8AC3E}">
        <p14:creationId xmlns:p14="http://schemas.microsoft.com/office/powerpoint/2010/main" val="284619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8FD21-997E-9540-B1D8-D2E36AD86A39}"/>
              </a:ext>
            </a:extLst>
          </p:cNvPr>
          <p:cNvSpPr>
            <a:spLocks noGrp="1"/>
          </p:cNvSpPr>
          <p:nvPr>
            <p:ph type="title"/>
          </p:nvPr>
        </p:nvSpPr>
        <p:spPr/>
        <p:txBody>
          <a:bodyPr/>
          <a:lstStyle/>
          <a:p>
            <a:r>
              <a:rPr kumimoji="1" lang="zh-CN" altLang="en-US" dirty="0">
                <a:solidFill>
                  <a:schemeClr val="tx1"/>
                </a:solidFill>
              </a:rPr>
              <a:t>什么是机器学习？</a:t>
            </a:r>
          </a:p>
        </p:txBody>
      </p:sp>
      <p:sp>
        <p:nvSpPr>
          <p:cNvPr id="3" name="内容占位符 2">
            <a:extLst>
              <a:ext uri="{FF2B5EF4-FFF2-40B4-BE49-F238E27FC236}">
                <a16:creationId xmlns:a16="http://schemas.microsoft.com/office/drawing/2014/main" id="{6286E451-30BE-9141-AD26-6231059E0E11}"/>
              </a:ext>
            </a:extLst>
          </p:cNvPr>
          <p:cNvSpPr>
            <a:spLocks noGrp="1"/>
          </p:cNvSpPr>
          <p:nvPr>
            <p:ph idx="1"/>
          </p:nvPr>
        </p:nvSpPr>
        <p:spPr>
          <a:xfrm>
            <a:off x="677334" y="2246240"/>
            <a:ext cx="8596668" cy="3880773"/>
          </a:xfrm>
        </p:spPr>
        <p:txBody>
          <a:bodyPr>
            <a:normAutofit/>
          </a:bodyPr>
          <a:lstStyle/>
          <a:p>
            <a:r>
              <a:rPr lang="zh-CN" altLang="en-US" sz="2000" dirty="0"/>
              <a:t>机器学习</a:t>
            </a:r>
            <a:r>
              <a:rPr lang="en-US" altLang="zh-CN" sz="2000" dirty="0"/>
              <a:t>(</a:t>
            </a:r>
            <a:r>
              <a:rPr lang="en" altLang="zh-CN" sz="2000" dirty="0"/>
              <a:t>Machine Learning, ML)</a:t>
            </a:r>
            <a:r>
              <a:rPr lang="zh-CN" altLang="en-US" sz="2000" dirty="0"/>
              <a:t>是一门多领域交叉学科，涉及概率论、统计学、</a:t>
            </a:r>
            <a:r>
              <a:rPr lang="zh-CN" altLang="en-US" sz="2000" dirty="0">
                <a:hlinkClick r:id="rId2"/>
              </a:rPr>
              <a:t>逼近论</a:t>
            </a:r>
            <a:r>
              <a:rPr lang="zh-CN" altLang="en-US" sz="2000" dirty="0"/>
              <a:t>、</a:t>
            </a:r>
            <a:r>
              <a:rPr lang="zh-CN" altLang="en-US" sz="2000" dirty="0">
                <a:hlinkClick r:id="rId3"/>
              </a:rPr>
              <a:t>凸分析</a:t>
            </a:r>
            <a:r>
              <a:rPr lang="zh-CN" altLang="en-US" sz="2000" dirty="0"/>
              <a:t>、</a:t>
            </a:r>
            <a:r>
              <a:rPr lang="zh-CN" altLang="en-US" sz="2000" dirty="0">
                <a:hlinkClick r:id="rId4"/>
              </a:rPr>
              <a:t>算法复杂度</a:t>
            </a:r>
            <a:r>
              <a:rPr lang="zh-CN" altLang="en-US" sz="2000" dirty="0"/>
              <a:t>理论等多门学科。专门研究计算机怎样模拟或实现人类的学习行为，以获取新的知识或技能，重新组织已有的知识结构使之不断改善自身的性能。</a:t>
            </a:r>
            <a:endParaRPr lang="en-US" altLang="zh-CN" sz="2000" dirty="0"/>
          </a:p>
          <a:p>
            <a:r>
              <a:rPr kumimoji="1" lang="zh-CN" altLang="en-US" sz="2000" dirty="0"/>
              <a:t>人话的解释：</a:t>
            </a:r>
            <a:endParaRPr kumimoji="1" lang="en-US" altLang="zh-CN" sz="2000" dirty="0"/>
          </a:p>
          <a:p>
            <a:pPr lvl="1"/>
            <a:r>
              <a:rPr kumimoji="1" lang="zh-CN" altLang="en-US" sz="2000" dirty="0"/>
              <a:t>分类：学会如何从给定的输入输出对应的类别（图片分类，文字分类）</a:t>
            </a:r>
            <a:endParaRPr kumimoji="1" lang="en-US" altLang="zh-CN" sz="2000" dirty="0"/>
          </a:p>
          <a:p>
            <a:pPr lvl="1"/>
            <a:r>
              <a:rPr kumimoji="1" lang="zh-CN" altLang="en-US" sz="2000" dirty="0"/>
              <a:t>回归：学会如何从已有数据中找到规律，并预测趋势（天气预报，房价预测，股市预测）</a:t>
            </a:r>
            <a:endParaRPr kumimoji="1" lang="en-US" altLang="zh-CN" sz="2000" dirty="0"/>
          </a:p>
          <a:p>
            <a:pPr lvl="1"/>
            <a:r>
              <a:rPr kumimoji="1" lang="zh-CN" altLang="en-US" sz="2000" dirty="0"/>
              <a:t>决策：学会如何从一个复杂的情况中一步步的决策出最优的策略（教</a:t>
            </a:r>
            <a:r>
              <a:rPr kumimoji="1" lang="en-US" altLang="zh-CN" sz="2000" dirty="0"/>
              <a:t>AI</a:t>
            </a:r>
            <a:r>
              <a:rPr kumimoji="1" lang="zh-CN" altLang="en-US" sz="2000" dirty="0"/>
              <a:t>打游戏</a:t>
            </a:r>
            <a:r>
              <a:rPr kumimoji="1" lang="en-US" altLang="zh-CN" sz="2000" dirty="0"/>
              <a:t>, </a:t>
            </a:r>
            <a:r>
              <a:rPr kumimoji="1" lang="zh-CN" altLang="en-US" sz="2000" dirty="0"/>
              <a:t>无人驾驶， </a:t>
            </a:r>
            <a:r>
              <a:rPr kumimoji="1" lang="en-US" altLang="zh-CN" sz="2000" dirty="0" err="1"/>
              <a:t>AlphaGO</a:t>
            </a:r>
            <a:r>
              <a:rPr kumimoji="1" lang="zh-CN" altLang="en-US" sz="2000" dirty="0"/>
              <a:t>）</a:t>
            </a:r>
            <a:endParaRPr kumimoji="1" lang="en-US" altLang="zh-CN" sz="2000" dirty="0"/>
          </a:p>
        </p:txBody>
      </p:sp>
      <p:sp>
        <p:nvSpPr>
          <p:cNvPr id="4" name="文本框 3">
            <a:extLst>
              <a:ext uri="{FF2B5EF4-FFF2-40B4-BE49-F238E27FC236}">
                <a16:creationId xmlns:a16="http://schemas.microsoft.com/office/drawing/2014/main" id="{7D4CC0EE-8E08-2A4A-8F0C-FB3862118B08}"/>
              </a:ext>
            </a:extLst>
          </p:cNvPr>
          <p:cNvSpPr txBox="1"/>
          <p:nvPr/>
        </p:nvSpPr>
        <p:spPr>
          <a:xfrm>
            <a:off x="677334" y="1468735"/>
            <a:ext cx="6247573" cy="461665"/>
          </a:xfrm>
          <a:prstGeom prst="rect">
            <a:avLst/>
          </a:prstGeom>
          <a:noFill/>
        </p:spPr>
        <p:txBody>
          <a:bodyPr wrap="square" rtlCol="0">
            <a:spAutoFit/>
          </a:bodyPr>
          <a:lstStyle/>
          <a:p>
            <a:r>
              <a:rPr kumimoji="1" lang="zh-CN" altLang="en-US" sz="2400" dirty="0">
                <a:solidFill>
                  <a:srgbClr val="FF0000"/>
                </a:solidFill>
              </a:rPr>
              <a:t>废话当然就是让机器可以学习到东西啊！</a:t>
            </a:r>
          </a:p>
        </p:txBody>
      </p:sp>
    </p:spTree>
    <p:extLst>
      <p:ext uri="{BB962C8B-B14F-4D97-AF65-F5344CB8AC3E}">
        <p14:creationId xmlns:p14="http://schemas.microsoft.com/office/powerpoint/2010/main" val="276560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8E3-83B2-3042-B197-2F5EF235DC9E}"/>
              </a:ext>
            </a:extLst>
          </p:cNvPr>
          <p:cNvSpPr>
            <a:spLocks noGrp="1"/>
          </p:cNvSpPr>
          <p:nvPr>
            <p:ph type="title"/>
          </p:nvPr>
        </p:nvSpPr>
        <p:spPr/>
        <p:txBody>
          <a:bodyPr/>
          <a:lstStyle/>
          <a:p>
            <a:r>
              <a:rPr kumimoji="1" lang="zh-CN" altLang="en-US" dirty="0">
                <a:solidFill>
                  <a:schemeClr val="tx1"/>
                </a:solidFill>
              </a:rPr>
              <a:t>贝尔曼方程</a:t>
            </a:r>
            <a:r>
              <a:rPr kumimoji="1" lang="en-US" altLang="zh-CN" dirty="0">
                <a:solidFill>
                  <a:schemeClr val="tx1"/>
                </a:solidFill>
              </a:rPr>
              <a:t>1</a:t>
            </a:r>
            <a:r>
              <a:rPr kumimoji="1" lang="zh-CN" altLang="en-US" dirty="0">
                <a:solidFill>
                  <a:schemeClr val="tx1"/>
                </a:solidFill>
              </a:rPr>
              <a:t> 贝尔曼预期方程</a:t>
            </a:r>
          </a:p>
        </p:txBody>
      </p:sp>
      <p:pic>
        <p:nvPicPr>
          <p:cNvPr id="7" name="图片 6">
            <a:extLst>
              <a:ext uri="{FF2B5EF4-FFF2-40B4-BE49-F238E27FC236}">
                <a16:creationId xmlns:a16="http://schemas.microsoft.com/office/drawing/2014/main" id="{FBA95BD1-68D6-514E-8F2B-BDC2E99F20DD}"/>
              </a:ext>
            </a:extLst>
          </p:cNvPr>
          <p:cNvPicPr>
            <a:picLocks noChangeAspect="1"/>
          </p:cNvPicPr>
          <p:nvPr/>
        </p:nvPicPr>
        <p:blipFill>
          <a:blip r:embed="rId2"/>
          <a:stretch>
            <a:fillRect/>
          </a:stretch>
        </p:blipFill>
        <p:spPr>
          <a:xfrm>
            <a:off x="467168" y="1930400"/>
            <a:ext cx="5501832" cy="3112680"/>
          </a:xfrm>
          <a:prstGeom prst="rect">
            <a:avLst/>
          </a:prstGeom>
        </p:spPr>
      </p:pic>
      <p:pic>
        <p:nvPicPr>
          <p:cNvPr id="8" name="图片 7">
            <a:extLst>
              <a:ext uri="{FF2B5EF4-FFF2-40B4-BE49-F238E27FC236}">
                <a16:creationId xmlns:a16="http://schemas.microsoft.com/office/drawing/2014/main" id="{33E4F16F-5405-4044-85DD-7DE087E3D0C0}"/>
              </a:ext>
            </a:extLst>
          </p:cNvPr>
          <p:cNvPicPr>
            <a:picLocks noChangeAspect="1"/>
          </p:cNvPicPr>
          <p:nvPr/>
        </p:nvPicPr>
        <p:blipFill>
          <a:blip r:embed="rId3"/>
          <a:stretch>
            <a:fillRect/>
          </a:stretch>
        </p:blipFill>
        <p:spPr>
          <a:xfrm>
            <a:off x="517968" y="5810745"/>
            <a:ext cx="6172200" cy="863600"/>
          </a:xfrm>
          <a:prstGeom prst="rect">
            <a:avLst/>
          </a:prstGeom>
        </p:spPr>
      </p:pic>
      <p:sp>
        <p:nvSpPr>
          <p:cNvPr id="11" name="文本框 10">
            <a:extLst>
              <a:ext uri="{FF2B5EF4-FFF2-40B4-BE49-F238E27FC236}">
                <a16:creationId xmlns:a16="http://schemas.microsoft.com/office/drawing/2014/main" id="{2AA07165-AF92-1C4D-9FB6-94C6677A6C96}"/>
              </a:ext>
            </a:extLst>
          </p:cNvPr>
          <p:cNvSpPr txBox="1"/>
          <p:nvPr/>
        </p:nvSpPr>
        <p:spPr>
          <a:xfrm>
            <a:off x="467168" y="1322169"/>
            <a:ext cx="3768980" cy="646331"/>
          </a:xfrm>
          <a:prstGeom prst="rect">
            <a:avLst/>
          </a:prstGeom>
          <a:noFill/>
        </p:spPr>
        <p:txBody>
          <a:bodyPr wrap="none" rtlCol="0">
            <a:spAutoFit/>
          </a:bodyPr>
          <a:lstStyle/>
          <a:p>
            <a:r>
              <a:rPr kumimoji="1" lang="zh-CN" altLang="en-US" dirty="0"/>
              <a:t>这</a:t>
            </a:r>
            <a:r>
              <a:rPr kumimoji="1" lang="en-US" altLang="zh-CN" dirty="0"/>
              <a:t>9</a:t>
            </a:r>
            <a:r>
              <a:rPr kumimoji="1" lang="zh-CN" altLang="en-US" dirty="0"/>
              <a:t>个状态的计算公式如图，就是把</a:t>
            </a:r>
            <a:endParaRPr kumimoji="1" lang="en-US" altLang="zh-CN" dirty="0"/>
          </a:p>
          <a:p>
            <a:r>
              <a:rPr kumimoji="1" lang="zh-CN" altLang="en-US" dirty="0"/>
              <a:t>本策略下一路的奖励给累加起来</a:t>
            </a:r>
          </a:p>
        </p:txBody>
      </p:sp>
      <p:sp>
        <p:nvSpPr>
          <p:cNvPr id="13" name="文本框 12">
            <a:extLst>
              <a:ext uri="{FF2B5EF4-FFF2-40B4-BE49-F238E27FC236}">
                <a16:creationId xmlns:a16="http://schemas.microsoft.com/office/drawing/2014/main" id="{B87DE1F3-2815-AF4F-889E-4610C768FAC0}"/>
              </a:ext>
            </a:extLst>
          </p:cNvPr>
          <p:cNvSpPr txBox="1"/>
          <p:nvPr/>
        </p:nvSpPr>
        <p:spPr>
          <a:xfrm>
            <a:off x="467168" y="5114794"/>
            <a:ext cx="7279832" cy="646331"/>
          </a:xfrm>
          <a:prstGeom prst="rect">
            <a:avLst/>
          </a:prstGeom>
          <a:noFill/>
        </p:spPr>
        <p:txBody>
          <a:bodyPr wrap="square" rtlCol="0">
            <a:spAutoFit/>
          </a:bodyPr>
          <a:lstStyle/>
          <a:p>
            <a:r>
              <a:rPr kumimoji="1" lang="zh-CN" altLang="en-US" dirty="0"/>
              <a:t>就可以发现这个规律：</a:t>
            </a:r>
            <a:endParaRPr kumimoji="1" lang="en-US" altLang="zh-CN" dirty="0"/>
          </a:p>
          <a:p>
            <a:r>
              <a:rPr kumimoji="1" lang="zh-CN" altLang="en-US" dirty="0">
                <a:solidFill>
                  <a:srgbClr val="FF0000"/>
                </a:solidFill>
              </a:rPr>
              <a:t>当前的状态期望奖励 </a:t>
            </a:r>
            <a:r>
              <a:rPr kumimoji="1" lang="en-US" altLang="zh-CN" dirty="0">
                <a:solidFill>
                  <a:srgbClr val="FF0000"/>
                </a:solidFill>
              </a:rPr>
              <a:t>=</a:t>
            </a:r>
            <a:r>
              <a:rPr kumimoji="1" lang="zh-CN" altLang="en-US" dirty="0">
                <a:solidFill>
                  <a:srgbClr val="FF0000"/>
                </a:solidFill>
              </a:rPr>
              <a:t> 当前的奖励 </a:t>
            </a:r>
            <a:r>
              <a:rPr kumimoji="1" lang="en-US" altLang="zh-CN" dirty="0">
                <a:solidFill>
                  <a:srgbClr val="FF0000"/>
                </a:solidFill>
              </a:rPr>
              <a:t>+</a:t>
            </a:r>
            <a:r>
              <a:rPr kumimoji="1" lang="zh-CN" altLang="en-US" dirty="0">
                <a:solidFill>
                  <a:srgbClr val="FF0000"/>
                </a:solidFill>
              </a:rPr>
              <a:t> 折扣率 * 下一个状态的期望奖励</a:t>
            </a:r>
          </a:p>
        </p:txBody>
      </p:sp>
      <p:sp>
        <p:nvSpPr>
          <p:cNvPr id="14" name="文本框 13">
            <a:extLst>
              <a:ext uri="{FF2B5EF4-FFF2-40B4-BE49-F238E27FC236}">
                <a16:creationId xmlns:a16="http://schemas.microsoft.com/office/drawing/2014/main" id="{071FAB8C-1C74-594A-AD28-1F23F9886676}"/>
              </a:ext>
            </a:extLst>
          </p:cNvPr>
          <p:cNvSpPr txBox="1"/>
          <p:nvPr/>
        </p:nvSpPr>
        <p:spPr>
          <a:xfrm>
            <a:off x="6206113" y="1270000"/>
            <a:ext cx="3081773" cy="1477328"/>
          </a:xfrm>
          <a:prstGeom prst="rect">
            <a:avLst/>
          </a:prstGeom>
          <a:noFill/>
        </p:spPr>
        <p:txBody>
          <a:bodyPr wrap="square" rtlCol="0">
            <a:spAutoFit/>
          </a:bodyPr>
          <a:lstStyle/>
          <a:p>
            <a:r>
              <a:rPr kumimoji="1" lang="zh-CN" altLang="en-US" dirty="0"/>
              <a:t>我们对这</a:t>
            </a:r>
            <a:r>
              <a:rPr kumimoji="1" lang="en-US" altLang="zh-CN" dirty="0"/>
              <a:t>9</a:t>
            </a:r>
            <a:r>
              <a:rPr kumimoji="1" lang="zh-CN" altLang="en-US" dirty="0"/>
              <a:t>个状态进行命名的话从上到下从左到右：</a:t>
            </a:r>
            <a:endParaRPr kumimoji="1" lang="en-US" altLang="zh-CN" dirty="0"/>
          </a:p>
          <a:p>
            <a:r>
              <a:rPr kumimoji="1" lang="en-US" altLang="zh-CN" dirty="0"/>
              <a:t>0</a:t>
            </a:r>
            <a:r>
              <a:rPr kumimoji="1" lang="zh-CN" altLang="en-US" dirty="0"/>
              <a:t> </a:t>
            </a:r>
            <a:r>
              <a:rPr kumimoji="1" lang="en-US" altLang="zh-CN" dirty="0"/>
              <a:t>1</a:t>
            </a:r>
            <a:r>
              <a:rPr kumimoji="1" lang="zh-CN" altLang="en-US" dirty="0"/>
              <a:t> </a:t>
            </a:r>
            <a:r>
              <a:rPr kumimoji="1" lang="en-US" altLang="zh-CN" dirty="0"/>
              <a:t>2</a:t>
            </a:r>
          </a:p>
          <a:p>
            <a:r>
              <a:rPr kumimoji="1" lang="en-US" altLang="zh-CN" dirty="0"/>
              <a:t>3</a:t>
            </a:r>
            <a:r>
              <a:rPr kumimoji="1" lang="zh-CN" altLang="en-US" dirty="0"/>
              <a:t> </a:t>
            </a:r>
            <a:r>
              <a:rPr kumimoji="1" lang="en-US" altLang="zh-CN" dirty="0"/>
              <a:t>4</a:t>
            </a:r>
            <a:r>
              <a:rPr kumimoji="1" lang="zh-CN" altLang="en-US" dirty="0"/>
              <a:t> </a:t>
            </a:r>
            <a:r>
              <a:rPr kumimoji="1" lang="en-US" altLang="zh-CN" dirty="0"/>
              <a:t>5</a:t>
            </a:r>
          </a:p>
          <a:p>
            <a:r>
              <a:rPr kumimoji="1" lang="en-US" altLang="zh-CN" dirty="0"/>
              <a:t>6</a:t>
            </a:r>
            <a:r>
              <a:rPr kumimoji="1" lang="zh-CN" altLang="en-US" dirty="0"/>
              <a:t> </a:t>
            </a:r>
            <a:r>
              <a:rPr kumimoji="1" lang="en-US" altLang="zh-CN" dirty="0"/>
              <a:t>7</a:t>
            </a:r>
            <a:r>
              <a:rPr kumimoji="1" lang="zh-CN" altLang="en-US" dirty="0"/>
              <a:t> </a:t>
            </a:r>
            <a:r>
              <a:rPr kumimoji="1" lang="en-US" altLang="zh-CN" dirty="0"/>
              <a:t>8</a:t>
            </a:r>
            <a:endParaRPr kumimoji="1" lang="zh-CN" altLang="en-US" dirty="0"/>
          </a:p>
        </p:txBody>
      </p:sp>
      <p:sp>
        <p:nvSpPr>
          <p:cNvPr id="15" name="文本框 14">
            <a:extLst>
              <a:ext uri="{FF2B5EF4-FFF2-40B4-BE49-F238E27FC236}">
                <a16:creationId xmlns:a16="http://schemas.microsoft.com/office/drawing/2014/main" id="{3B56F00A-D8F9-844D-8646-DF0B2E4CF535}"/>
              </a:ext>
            </a:extLst>
          </p:cNvPr>
          <p:cNvSpPr txBox="1"/>
          <p:nvPr/>
        </p:nvSpPr>
        <p:spPr>
          <a:xfrm>
            <a:off x="6232968" y="2796948"/>
            <a:ext cx="4295332" cy="1477328"/>
          </a:xfrm>
          <a:prstGeom prst="rect">
            <a:avLst/>
          </a:prstGeom>
          <a:noFill/>
        </p:spPr>
        <p:txBody>
          <a:bodyPr wrap="square" rtlCol="0">
            <a:spAutoFit/>
          </a:bodyPr>
          <a:lstStyle/>
          <a:p>
            <a:r>
              <a:rPr kumimoji="1" lang="en-US" altLang="zh-CN" dirty="0"/>
              <a:t>V(S0) = -1 + V(S1)</a:t>
            </a:r>
          </a:p>
          <a:p>
            <a:r>
              <a:rPr kumimoji="1" lang="en-US" altLang="zh-CN" dirty="0"/>
              <a:t>V(S1) = -1 + V(S2)</a:t>
            </a:r>
          </a:p>
          <a:p>
            <a:r>
              <a:rPr kumimoji="1" lang="en-US" altLang="zh-CN" dirty="0"/>
              <a:t>V(S2) = -1 + V(S5)</a:t>
            </a:r>
          </a:p>
          <a:p>
            <a:r>
              <a:rPr kumimoji="1" lang="en-US" altLang="zh-CN" dirty="0"/>
              <a:t>V(S5) = -3 + V(S4)</a:t>
            </a:r>
          </a:p>
          <a:p>
            <a:r>
              <a:rPr kumimoji="1" lang="zh-CN" altLang="en-US" dirty="0"/>
              <a:t>以此类推</a:t>
            </a:r>
          </a:p>
        </p:txBody>
      </p:sp>
    </p:spTree>
    <p:extLst>
      <p:ext uri="{BB962C8B-B14F-4D97-AF65-F5344CB8AC3E}">
        <p14:creationId xmlns:p14="http://schemas.microsoft.com/office/powerpoint/2010/main" val="233047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3571D9-D494-2546-90F5-8AACDDA61E0D}"/>
              </a:ext>
            </a:extLst>
          </p:cNvPr>
          <p:cNvPicPr>
            <a:picLocks noChangeAspect="1"/>
          </p:cNvPicPr>
          <p:nvPr/>
        </p:nvPicPr>
        <p:blipFill>
          <a:blip r:embed="rId2"/>
          <a:stretch>
            <a:fillRect/>
          </a:stretch>
        </p:blipFill>
        <p:spPr>
          <a:xfrm>
            <a:off x="412750" y="463550"/>
            <a:ext cx="9004300" cy="48133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87DED0-0785-624B-B7D6-68F576DE982F}"/>
                  </a:ext>
                </a:extLst>
              </p:cNvPr>
              <p:cNvSpPr txBox="1"/>
              <p:nvPr/>
            </p:nvSpPr>
            <p:spPr>
              <a:xfrm>
                <a:off x="710544" y="5276850"/>
                <a:ext cx="8412880" cy="1200329"/>
              </a:xfrm>
              <a:prstGeom prst="rect">
                <a:avLst/>
              </a:prstGeom>
              <a:noFill/>
            </p:spPr>
            <p:txBody>
              <a:bodyPr wrap="none" rtlCol="0">
                <a:spAutoFit/>
              </a:bodyPr>
              <a:lstStyle/>
              <a:p>
                <a:r>
                  <a:rPr kumimoji="1" lang="zh-CN" altLang="en-US" dirty="0"/>
                  <a:t>再次强调下</a:t>
                </a:r>
                <a:endParaRPr kumimoji="1" lang="en-US" altLang="zh-CN" dirty="0"/>
              </a:p>
              <a:p>
                <a14:m>
                  <m:oMath xmlns:m="http://schemas.openxmlformats.org/officeDocument/2006/math">
                    <m:r>
                      <a:rPr kumimoji="1" lang="zh-CN" altLang="en-US" i="1" smtClean="0">
                        <a:latin typeface="Cambria Math" panose="02040503050406030204" pitchFamily="18" charset="0"/>
                      </a:rPr>
                      <m:t>𝜋</m:t>
                    </m:r>
                  </m:oMath>
                </a14:m>
                <a:r>
                  <a:rPr kumimoji="1" lang="zh-CN" altLang="en-US" dirty="0"/>
                  <a:t> 就是 当前状态下 </a:t>
                </a:r>
                <a:r>
                  <a:rPr kumimoji="1" lang="zh-CN" altLang="en-US" dirty="0">
                    <a:solidFill>
                      <a:srgbClr val="FF0000"/>
                    </a:solidFill>
                  </a:rPr>
                  <a:t>选择动作的概率</a:t>
                </a:r>
                <a:endParaRPr kumimoji="1" lang="en-US" altLang="zh-CN" dirty="0">
                  <a:solidFill>
                    <a:srgbClr val="FF0000"/>
                  </a:solidFill>
                </a:endParaRPr>
              </a:p>
              <a:p>
                <a:r>
                  <a:rPr kumimoji="1" lang="en-US" altLang="zh-CN" dirty="0"/>
                  <a:t>P</a:t>
                </a:r>
                <a:r>
                  <a:rPr kumimoji="1" lang="zh-CN" altLang="en-US" dirty="0"/>
                  <a:t> 是当前状态下 选择动作后 转移到 下一个状态 并获取对应奖励 的 </a:t>
                </a:r>
                <a:r>
                  <a:rPr kumimoji="1" lang="zh-CN" altLang="en-US" dirty="0">
                    <a:solidFill>
                      <a:srgbClr val="FF0000"/>
                    </a:solidFill>
                  </a:rPr>
                  <a:t>状态转移概率</a:t>
                </a:r>
                <a:endParaRPr kumimoji="1" lang="en-US" altLang="zh-CN" dirty="0">
                  <a:solidFill>
                    <a:srgbClr val="FF0000"/>
                  </a:solidFill>
                </a:endParaRPr>
              </a:p>
              <a:p>
                <a:r>
                  <a:rPr kumimoji="1" lang="zh-CN" altLang="en-US" dirty="0"/>
                  <a:t>这里确定性策略的公式同样也能转换成随机性策略，</a:t>
                </a:r>
                <a:r>
                  <a:rPr kumimoji="1" lang="zh-CN" altLang="en-US" dirty="0">
                    <a:solidFill>
                      <a:srgbClr val="FF0000"/>
                    </a:solidFill>
                  </a:rPr>
                  <a:t>只是对应</a:t>
                </a:r>
                <a14:m>
                  <m:oMath xmlns:m="http://schemas.openxmlformats.org/officeDocument/2006/math">
                    <m:r>
                      <a:rPr kumimoji="1" lang="zh-CN" altLang="en-US" i="1">
                        <a:solidFill>
                          <a:srgbClr val="FF0000"/>
                        </a:solidFill>
                        <a:latin typeface="Cambria Math" panose="02040503050406030204" pitchFamily="18" charset="0"/>
                      </a:rPr>
                      <m:t>𝜋</m:t>
                    </m:r>
                    <m:d>
                      <m:dPr>
                        <m:ctrlPr>
                          <a:rPr kumimoji="1" lang="en-US" altLang="zh-CN" b="0" i="1" smtClean="0">
                            <a:solidFill>
                              <a:srgbClr val="FF0000"/>
                            </a:solidFill>
                            <a:latin typeface="Cambria Math" panose="02040503050406030204" pitchFamily="18" charset="0"/>
                          </a:rPr>
                        </m:ctrlPr>
                      </m:dPr>
                      <m:e>
                        <m:r>
                          <m:rPr>
                            <m:sty m:val="p"/>
                          </m:rPr>
                          <a:rPr kumimoji="1" lang="en-US" altLang="zh-CN" b="0" i="0" smtClean="0">
                            <a:solidFill>
                              <a:srgbClr val="FF0000"/>
                            </a:solidFill>
                            <a:latin typeface="Cambria Math" panose="02040503050406030204" pitchFamily="18" charset="0"/>
                          </a:rPr>
                          <m:t>a</m:t>
                        </m:r>
                      </m:e>
                      <m:e>
                        <m:r>
                          <m:rPr>
                            <m:sty m:val="p"/>
                          </m:rPr>
                          <a:rPr kumimoji="1" lang="en-US" altLang="zh-CN" b="0" i="0" smtClean="0">
                            <a:solidFill>
                              <a:srgbClr val="FF0000"/>
                            </a:solidFill>
                            <a:latin typeface="Cambria Math" panose="02040503050406030204" pitchFamily="18" charset="0"/>
                          </a:rPr>
                          <m:t>s</m:t>
                        </m:r>
                      </m:e>
                    </m:d>
                    <m:r>
                      <a:rPr kumimoji="1" lang="en-US" altLang="zh-CN" b="0" i="0" smtClean="0">
                        <a:solidFill>
                          <a:srgbClr val="FF0000"/>
                        </a:solidFill>
                        <a:latin typeface="Cambria Math" panose="02040503050406030204" pitchFamily="18" charset="0"/>
                      </a:rPr>
                      <m:t>=1</m:t>
                    </m:r>
                  </m:oMath>
                </a14:m>
                <a:r>
                  <a:rPr kumimoji="1" lang="zh-CN" altLang="en-US" dirty="0">
                    <a:solidFill>
                      <a:srgbClr val="FF0000"/>
                    </a:solidFill>
                  </a:rPr>
                  <a:t>而已</a:t>
                </a:r>
                <a:endParaRPr kumimoji="1" lang="zh-CN" altLang="en-US" dirty="0"/>
              </a:p>
            </p:txBody>
          </p:sp>
        </mc:Choice>
        <mc:Fallback xmlns="">
          <p:sp>
            <p:nvSpPr>
              <p:cNvPr id="7" name="文本框 6">
                <a:extLst>
                  <a:ext uri="{FF2B5EF4-FFF2-40B4-BE49-F238E27FC236}">
                    <a16:creationId xmlns:a16="http://schemas.microsoft.com/office/drawing/2014/main" id="{C587DED0-0785-624B-B7D6-68F576DE982F}"/>
                  </a:ext>
                </a:extLst>
              </p:cNvPr>
              <p:cNvSpPr txBox="1">
                <a:spLocks noRot="1" noChangeAspect="1" noMove="1" noResize="1" noEditPoints="1" noAdjustHandles="1" noChangeArrowheads="1" noChangeShapeType="1" noTextEdit="1"/>
              </p:cNvSpPr>
              <p:nvPr/>
            </p:nvSpPr>
            <p:spPr>
              <a:xfrm>
                <a:off x="710544" y="5276850"/>
                <a:ext cx="8412880" cy="1200329"/>
              </a:xfrm>
              <a:prstGeom prst="rect">
                <a:avLst/>
              </a:prstGeom>
              <a:blipFill>
                <a:blip r:embed="rId3"/>
                <a:stretch>
                  <a:fillRect l="-603" t="-2105" b="-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6937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2871FCF-9B99-8A42-82CE-DBE81FD68B0C}"/>
              </a:ext>
            </a:extLst>
          </p:cNvPr>
          <p:cNvSpPr txBox="1"/>
          <p:nvPr/>
        </p:nvSpPr>
        <p:spPr>
          <a:xfrm>
            <a:off x="379140" y="323386"/>
            <a:ext cx="9824225" cy="6186309"/>
          </a:xfrm>
          <a:prstGeom prst="rect">
            <a:avLst/>
          </a:prstGeom>
          <a:noFill/>
        </p:spPr>
        <p:txBody>
          <a:bodyPr wrap="square" rtlCol="0">
            <a:spAutoFit/>
          </a:bodyPr>
          <a:lstStyle/>
          <a:p>
            <a:r>
              <a:rPr kumimoji="1" lang="zh-CN" altLang="en-US" dirty="0"/>
              <a:t>那彩票例子举例贝尔曼预期方程</a:t>
            </a:r>
            <a:r>
              <a:rPr kumimoji="1" lang="en-US" altLang="zh-CN" dirty="0"/>
              <a:t>(             )</a:t>
            </a:r>
            <a:r>
              <a:rPr kumimoji="1" lang="zh-CN" altLang="en-US" dirty="0"/>
              <a:t>：</a:t>
            </a:r>
            <a:endParaRPr kumimoji="1" lang="en-US" altLang="zh-CN" dirty="0"/>
          </a:p>
          <a:p>
            <a:r>
              <a:rPr kumimoji="1" lang="zh-CN" altLang="en-US" dirty="0"/>
              <a:t>由于无论做出什么选择都会使该阶段结束，所以除了初始状态其他全部都是终结状态，所以</a:t>
            </a:r>
            <a:endParaRPr kumimoji="1" lang="en-US" altLang="zh-CN" dirty="0"/>
          </a:p>
          <a:p>
            <a:r>
              <a:rPr kumimoji="1" lang="zh-CN" altLang="en-US" dirty="0"/>
              <a:t>价值都是</a:t>
            </a:r>
            <a:r>
              <a:rPr kumimoji="1" lang="en-US" altLang="zh-CN" dirty="0">
                <a:solidFill>
                  <a:srgbClr val="FF0000"/>
                </a:solidFill>
              </a:rPr>
              <a:t>0</a:t>
            </a:r>
          </a:p>
          <a:p>
            <a:r>
              <a:rPr kumimoji="1" lang="zh-CN" altLang="en-US" dirty="0"/>
              <a:t>假设是确定性策略 </a:t>
            </a:r>
            <a:r>
              <a:rPr kumimoji="1" lang="zh-CN" altLang="en-US" dirty="0">
                <a:solidFill>
                  <a:srgbClr val="FF0000"/>
                </a:solidFill>
              </a:rPr>
              <a:t>不买彩票</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代入这个方程：</a:t>
            </a:r>
            <a:endParaRPr kumimoji="1" lang="en-US" altLang="zh-CN" dirty="0"/>
          </a:p>
          <a:p>
            <a:endParaRPr kumimoji="1" lang="en-US" altLang="zh-CN" dirty="0"/>
          </a:p>
          <a:p>
            <a:endParaRPr kumimoji="1" lang="en-US" altLang="zh-CN" dirty="0"/>
          </a:p>
          <a:p>
            <a:endParaRPr kumimoji="1" lang="en-US" altLang="zh-CN" dirty="0"/>
          </a:p>
          <a:p>
            <a:r>
              <a:rPr kumimoji="1" lang="zh-CN" altLang="en-US" dirty="0"/>
              <a:t>在假设确定性策略是 买彩票：</a:t>
            </a:r>
            <a:endParaRPr kumimoji="1" lang="en-US" altLang="zh-CN" dirty="0"/>
          </a:p>
          <a:p>
            <a:r>
              <a:rPr kumimoji="1" lang="zh-CN" altLang="en-US" dirty="0"/>
              <a:t>同样代入方程：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可以看到当前彩票的环境下，买彩票的收益</a:t>
            </a:r>
            <a:r>
              <a:rPr kumimoji="1" lang="en-US" altLang="zh-CN" dirty="0"/>
              <a:t>0.1</a:t>
            </a:r>
            <a:r>
              <a:rPr kumimoji="1" lang="zh-CN" altLang="en-US" dirty="0"/>
              <a:t>略大于</a:t>
            </a:r>
            <a:r>
              <a:rPr kumimoji="1" lang="en-US" altLang="zh-CN" dirty="0"/>
              <a:t>0</a:t>
            </a:r>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9AE51564-DFF4-6F45-A9A8-F85887E13801}"/>
              </a:ext>
            </a:extLst>
          </p:cNvPr>
          <p:cNvPicPr>
            <a:picLocks noChangeAspect="1"/>
          </p:cNvPicPr>
          <p:nvPr/>
        </p:nvPicPr>
        <p:blipFill>
          <a:blip r:embed="rId2"/>
          <a:stretch>
            <a:fillRect/>
          </a:stretch>
        </p:blipFill>
        <p:spPr>
          <a:xfrm>
            <a:off x="379140" y="1554831"/>
            <a:ext cx="5880100" cy="660400"/>
          </a:xfrm>
          <a:prstGeom prst="rect">
            <a:avLst/>
          </a:prstGeom>
        </p:spPr>
      </p:pic>
      <p:pic>
        <p:nvPicPr>
          <p:cNvPr id="6" name="图片 5">
            <a:extLst>
              <a:ext uri="{FF2B5EF4-FFF2-40B4-BE49-F238E27FC236}">
                <a16:creationId xmlns:a16="http://schemas.microsoft.com/office/drawing/2014/main" id="{80A3220B-3839-DF4B-A9CC-DC96F0D278C6}"/>
              </a:ext>
            </a:extLst>
          </p:cNvPr>
          <p:cNvPicPr>
            <a:picLocks noChangeAspect="1"/>
          </p:cNvPicPr>
          <p:nvPr/>
        </p:nvPicPr>
        <p:blipFill>
          <a:blip r:embed="rId3"/>
          <a:stretch>
            <a:fillRect/>
          </a:stretch>
        </p:blipFill>
        <p:spPr>
          <a:xfrm>
            <a:off x="3763693" y="309756"/>
            <a:ext cx="850900" cy="381000"/>
          </a:xfrm>
          <a:prstGeom prst="rect">
            <a:avLst/>
          </a:prstGeom>
        </p:spPr>
      </p:pic>
      <p:pic>
        <p:nvPicPr>
          <p:cNvPr id="7" name="图片 6">
            <a:extLst>
              <a:ext uri="{FF2B5EF4-FFF2-40B4-BE49-F238E27FC236}">
                <a16:creationId xmlns:a16="http://schemas.microsoft.com/office/drawing/2014/main" id="{EBE3876C-C584-AF40-B10C-B48E5793F4A9}"/>
              </a:ext>
            </a:extLst>
          </p:cNvPr>
          <p:cNvPicPr>
            <a:picLocks noChangeAspect="1"/>
          </p:cNvPicPr>
          <p:nvPr/>
        </p:nvPicPr>
        <p:blipFill>
          <a:blip r:embed="rId4"/>
          <a:stretch>
            <a:fillRect/>
          </a:stretch>
        </p:blipFill>
        <p:spPr>
          <a:xfrm>
            <a:off x="379140" y="2600515"/>
            <a:ext cx="6286500" cy="711200"/>
          </a:xfrm>
          <a:prstGeom prst="rect">
            <a:avLst/>
          </a:prstGeom>
        </p:spPr>
      </p:pic>
      <p:pic>
        <p:nvPicPr>
          <p:cNvPr id="8" name="图片 7">
            <a:extLst>
              <a:ext uri="{FF2B5EF4-FFF2-40B4-BE49-F238E27FC236}">
                <a16:creationId xmlns:a16="http://schemas.microsoft.com/office/drawing/2014/main" id="{DF64CE22-06BA-944D-BBA0-9D61E6E89F01}"/>
              </a:ext>
            </a:extLst>
          </p:cNvPr>
          <p:cNvPicPr>
            <a:picLocks noChangeAspect="1"/>
          </p:cNvPicPr>
          <p:nvPr/>
        </p:nvPicPr>
        <p:blipFill>
          <a:blip r:embed="rId5"/>
          <a:stretch>
            <a:fillRect/>
          </a:stretch>
        </p:blipFill>
        <p:spPr>
          <a:xfrm>
            <a:off x="379140" y="3934905"/>
            <a:ext cx="11567843" cy="1298080"/>
          </a:xfrm>
          <a:prstGeom prst="rect">
            <a:avLst/>
          </a:prstGeom>
        </p:spPr>
      </p:pic>
    </p:spTree>
    <p:extLst>
      <p:ext uri="{BB962C8B-B14F-4D97-AF65-F5344CB8AC3E}">
        <p14:creationId xmlns:p14="http://schemas.microsoft.com/office/powerpoint/2010/main" val="2071838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4FFB62-3C97-B94C-A71E-52DA406EDD4F}"/>
              </a:ext>
            </a:extLst>
          </p:cNvPr>
          <p:cNvSpPr txBox="1"/>
          <p:nvPr/>
        </p:nvSpPr>
        <p:spPr>
          <a:xfrm>
            <a:off x="345689" y="334536"/>
            <a:ext cx="10638262" cy="4801314"/>
          </a:xfrm>
          <a:prstGeom prst="rect">
            <a:avLst/>
          </a:prstGeom>
          <a:noFill/>
        </p:spPr>
        <p:txBody>
          <a:bodyPr wrap="square" rtlCol="0">
            <a:spAutoFit/>
          </a:bodyPr>
          <a:lstStyle/>
          <a:p>
            <a:r>
              <a:rPr kumimoji="1" lang="zh-CN" altLang="en-US" dirty="0"/>
              <a:t>那假设是随机性策略（</a:t>
            </a:r>
            <a:r>
              <a:rPr kumimoji="1" lang="zh-CN" altLang="en-US" dirty="0">
                <a:solidFill>
                  <a:srgbClr val="FF0000"/>
                </a:solidFill>
              </a:rPr>
              <a:t>不买</a:t>
            </a:r>
            <a:r>
              <a:rPr kumimoji="1" lang="en-US" altLang="zh-CN" dirty="0">
                <a:solidFill>
                  <a:srgbClr val="FF0000"/>
                </a:solidFill>
              </a:rPr>
              <a:t>30%</a:t>
            </a:r>
            <a:r>
              <a:rPr kumimoji="1" lang="zh-CN" altLang="en-US" dirty="0">
                <a:solidFill>
                  <a:srgbClr val="FF0000"/>
                </a:solidFill>
              </a:rPr>
              <a:t>，买</a:t>
            </a:r>
            <a:r>
              <a:rPr kumimoji="1" lang="en-US" altLang="zh-CN" dirty="0">
                <a:solidFill>
                  <a:srgbClr val="FF0000"/>
                </a:solidFill>
              </a:rPr>
              <a:t>70%</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B85F9262-8935-644C-8E1E-F0EA63C7469F}"/>
              </a:ext>
            </a:extLst>
          </p:cNvPr>
          <p:cNvPicPr>
            <a:picLocks noChangeAspect="1"/>
          </p:cNvPicPr>
          <p:nvPr/>
        </p:nvPicPr>
        <p:blipFill>
          <a:blip r:embed="rId2"/>
          <a:stretch>
            <a:fillRect/>
          </a:stretch>
        </p:blipFill>
        <p:spPr>
          <a:xfrm>
            <a:off x="440009" y="675578"/>
            <a:ext cx="6896100" cy="533400"/>
          </a:xfrm>
          <a:prstGeom prst="rect">
            <a:avLst/>
          </a:prstGeom>
        </p:spPr>
      </p:pic>
      <p:pic>
        <p:nvPicPr>
          <p:cNvPr id="6" name="图片 5">
            <a:extLst>
              <a:ext uri="{FF2B5EF4-FFF2-40B4-BE49-F238E27FC236}">
                <a16:creationId xmlns:a16="http://schemas.microsoft.com/office/drawing/2014/main" id="{C8E01E71-4082-CC44-8848-E901C0D79E92}"/>
              </a:ext>
            </a:extLst>
          </p:cNvPr>
          <p:cNvPicPr>
            <a:picLocks noChangeAspect="1"/>
          </p:cNvPicPr>
          <p:nvPr/>
        </p:nvPicPr>
        <p:blipFill>
          <a:blip r:embed="rId3"/>
          <a:stretch>
            <a:fillRect/>
          </a:stretch>
        </p:blipFill>
        <p:spPr>
          <a:xfrm>
            <a:off x="0" y="1795793"/>
            <a:ext cx="11262732" cy="2193148"/>
          </a:xfrm>
          <a:prstGeom prst="rect">
            <a:avLst/>
          </a:prstGeom>
        </p:spPr>
      </p:pic>
    </p:spTree>
    <p:extLst>
      <p:ext uri="{BB962C8B-B14F-4D97-AF65-F5344CB8AC3E}">
        <p14:creationId xmlns:p14="http://schemas.microsoft.com/office/powerpoint/2010/main" val="3191607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E4009-FC6F-FC41-BFEE-0C715918AB7A}"/>
              </a:ext>
            </a:extLst>
          </p:cNvPr>
          <p:cNvSpPr>
            <a:spLocks noGrp="1"/>
          </p:cNvSpPr>
          <p:nvPr>
            <p:ph type="title"/>
          </p:nvPr>
        </p:nvSpPr>
        <p:spPr>
          <a:xfrm>
            <a:off x="677334" y="101989"/>
            <a:ext cx="8596668" cy="1320800"/>
          </a:xfrm>
        </p:spPr>
        <p:txBody>
          <a:bodyPr/>
          <a:lstStyle/>
          <a:p>
            <a:r>
              <a:rPr kumimoji="1" lang="zh-CN" altLang="en-US" dirty="0">
                <a:solidFill>
                  <a:schemeClr val="tx1"/>
                </a:solidFill>
              </a:rPr>
              <a:t>最优性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5BC303-574A-784C-BADE-BCA55ADE62E1}"/>
                  </a:ext>
                </a:extLst>
              </p:cNvPr>
              <p:cNvSpPr>
                <a:spLocks noGrp="1"/>
              </p:cNvSpPr>
              <p:nvPr>
                <p:ph idx="1"/>
              </p:nvPr>
            </p:nvSpPr>
            <p:spPr>
              <a:xfrm>
                <a:off x="677334" y="776677"/>
                <a:ext cx="8596668" cy="1103311"/>
              </a:xfrm>
            </p:spPr>
            <p:txBody>
              <a:bodyPr>
                <a:normAutofit fontScale="92500"/>
              </a:bodyPr>
              <a:lstStyle/>
              <a:p>
                <a:r>
                  <a:rPr kumimoji="1" lang="zh-CN" altLang="en-US" dirty="0"/>
                  <a:t>我们之前说了状态值函数是绑定策略</a:t>
                </a:r>
                <a14:m>
                  <m:oMath xmlns:m="http://schemas.openxmlformats.org/officeDocument/2006/math">
                    <m:r>
                      <a:rPr kumimoji="1" lang="zh-CN" altLang="en-US" i="1" smtClean="0">
                        <a:latin typeface="Cambria Math" panose="02040503050406030204" pitchFamily="18" charset="0"/>
                      </a:rPr>
                      <m:t>𝜋</m:t>
                    </m:r>
                    <m:r>
                      <a:rPr kumimoji="1" lang="zh-CN" altLang="en-US" i="1">
                        <a:latin typeface="Cambria Math" panose="02040503050406030204" pitchFamily="18" charset="0"/>
                      </a:rPr>
                      <m:t>的</m:t>
                    </m:r>
                  </m:oMath>
                </a14:m>
                <a:r>
                  <a:rPr kumimoji="1" lang="zh-CN" altLang="en-US" dirty="0"/>
                  <a:t>，所以更换策略</a:t>
                </a:r>
                <a14:m>
                  <m:oMath xmlns:m="http://schemas.openxmlformats.org/officeDocument/2006/math">
                    <m:r>
                      <a:rPr kumimoji="1" lang="zh-CN" altLang="en-US" i="1">
                        <a:latin typeface="Cambria Math" panose="02040503050406030204" pitchFamily="18" charset="0"/>
                      </a:rPr>
                      <m:t>𝜋</m:t>
                    </m:r>
                  </m:oMath>
                </a14:m>
                <a:r>
                  <a:rPr kumimoji="1" lang="zh-CN" altLang="en-US" dirty="0"/>
                  <a:t>时，状态值函数就也要更换</a:t>
                </a:r>
                <a:endParaRPr kumimoji="1" lang="en-US" altLang="zh-CN" dirty="0"/>
              </a:p>
              <a:p>
                <a:r>
                  <a:rPr kumimoji="1" lang="zh-CN" altLang="en-US" dirty="0"/>
                  <a:t>比较下两图，可以发现右图的策略明显好于左图，也可以看到右图的状态值函数都优于（大于等于）左图</a:t>
                </a:r>
                <a:endParaRPr kumimoji="1" lang="en-US" altLang="zh-CN" dirty="0"/>
              </a:p>
            </p:txBody>
          </p:sp>
        </mc:Choice>
        <mc:Fallback xmlns="">
          <p:sp>
            <p:nvSpPr>
              <p:cNvPr id="3" name="内容占位符 2">
                <a:extLst>
                  <a:ext uri="{FF2B5EF4-FFF2-40B4-BE49-F238E27FC236}">
                    <a16:creationId xmlns:a16="http://schemas.microsoft.com/office/drawing/2014/main" id="{205BC303-574A-784C-BADE-BCA55ADE62E1}"/>
                  </a:ext>
                </a:extLst>
              </p:cNvPr>
              <p:cNvSpPr>
                <a:spLocks noGrp="1" noRot="1" noChangeAspect="1" noMove="1" noResize="1" noEditPoints="1" noAdjustHandles="1" noChangeArrowheads="1" noChangeShapeType="1" noTextEdit="1"/>
              </p:cNvSpPr>
              <p:nvPr>
                <p:ph idx="1"/>
              </p:nvPr>
            </p:nvSpPr>
            <p:spPr>
              <a:xfrm>
                <a:off x="677334" y="776677"/>
                <a:ext cx="8596668" cy="1103311"/>
              </a:xfrm>
              <a:blipFill>
                <a:blip r:embed="rId2"/>
                <a:stretch>
                  <a:fillRect t="-11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DC6ABCF-1EDF-794D-B84B-B80BF32CF143}"/>
              </a:ext>
            </a:extLst>
          </p:cNvPr>
          <p:cNvPicPr>
            <a:picLocks noChangeAspect="1"/>
          </p:cNvPicPr>
          <p:nvPr/>
        </p:nvPicPr>
        <p:blipFill>
          <a:blip r:embed="rId3"/>
          <a:stretch>
            <a:fillRect/>
          </a:stretch>
        </p:blipFill>
        <p:spPr>
          <a:xfrm>
            <a:off x="677334" y="1769067"/>
            <a:ext cx="6904121" cy="3363546"/>
          </a:xfrm>
          <a:prstGeom prst="rect">
            <a:avLst/>
          </a:prstGeom>
        </p:spPr>
      </p:pic>
      <p:sp>
        <p:nvSpPr>
          <p:cNvPr id="5" name="文本框 4">
            <a:extLst>
              <a:ext uri="{FF2B5EF4-FFF2-40B4-BE49-F238E27FC236}">
                <a16:creationId xmlns:a16="http://schemas.microsoft.com/office/drawing/2014/main" id="{BC1BD161-7F14-C144-96D6-EB47FB58C3CA}"/>
              </a:ext>
            </a:extLst>
          </p:cNvPr>
          <p:cNvSpPr txBox="1"/>
          <p:nvPr/>
        </p:nvSpPr>
        <p:spPr>
          <a:xfrm>
            <a:off x="677334" y="5132613"/>
            <a:ext cx="10681129" cy="369332"/>
          </a:xfrm>
          <a:prstGeom prst="rect">
            <a:avLst/>
          </a:prstGeom>
          <a:noFill/>
        </p:spPr>
        <p:txBody>
          <a:bodyPr wrap="none" rtlCol="0">
            <a:spAutoFit/>
          </a:bodyPr>
          <a:lstStyle/>
          <a:p>
            <a:r>
              <a:rPr kumimoji="1" lang="zh-CN" altLang="en-US" dirty="0"/>
              <a:t>因为策略可以有千千万，</a:t>
            </a:r>
            <a:r>
              <a:rPr kumimoji="1" lang="zh-CN" altLang="en-US" dirty="0">
                <a:solidFill>
                  <a:srgbClr val="FF0000"/>
                </a:solidFill>
              </a:rPr>
              <a:t>当策略</a:t>
            </a:r>
            <a:r>
              <a:rPr kumimoji="1" lang="en-US" altLang="zh-CN" dirty="0">
                <a:solidFill>
                  <a:srgbClr val="FF0000"/>
                </a:solidFill>
              </a:rPr>
              <a:t>A</a:t>
            </a:r>
            <a:r>
              <a:rPr kumimoji="1" lang="zh-CN" altLang="en-US" dirty="0">
                <a:solidFill>
                  <a:srgbClr val="FF0000"/>
                </a:solidFill>
              </a:rPr>
              <a:t>的状态值函数全面优于另一个策略</a:t>
            </a:r>
            <a:r>
              <a:rPr kumimoji="1" lang="en-US" altLang="zh-CN" dirty="0">
                <a:solidFill>
                  <a:srgbClr val="FF0000"/>
                </a:solidFill>
              </a:rPr>
              <a:t>B</a:t>
            </a:r>
            <a:r>
              <a:rPr kumimoji="1" lang="zh-CN" altLang="en-US" dirty="0">
                <a:solidFill>
                  <a:srgbClr val="FF0000"/>
                </a:solidFill>
              </a:rPr>
              <a:t>时，我们就称这个策略</a:t>
            </a:r>
            <a:r>
              <a:rPr kumimoji="1" lang="en-US" altLang="zh-CN" dirty="0">
                <a:solidFill>
                  <a:srgbClr val="FF0000"/>
                </a:solidFill>
              </a:rPr>
              <a:t>A</a:t>
            </a:r>
            <a:r>
              <a:rPr kumimoji="1" lang="zh-CN" altLang="en-US" dirty="0">
                <a:solidFill>
                  <a:srgbClr val="FF0000"/>
                </a:solidFill>
              </a:rPr>
              <a:t>优于策略</a:t>
            </a:r>
            <a:r>
              <a:rPr kumimoji="1" lang="en-US" altLang="zh-CN" dirty="0">
                <a:solidFill>
                  <a:srgbClr val="FF0000"/>
                </a:solidFill>
              </a:rPr>
              <a:t>B</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250E5A2E-2BD8-F14C-B226-48CD9DE38B87}"/>
              </a:ext>
            </a:extLst>
          </p:cNvPr>
          <p:cNvSpPr txBox="1"/>
          <p:nvPr/>
        </p:nvSpPr>
        <p:spPr>
          <a:xfrm>
            <a:off x="677334" y="5501945"/>
            <a:ext cx="9187130" cy="646331"/>
          </a:xfrm>
          <a:prstGeom prst="rect">
            <a:avLst/>
          </a:prstGeom>
          <a:noFill/>
        </p:spPr>
        <p:txBody>
          <a:bodyPr wrap="none" rtlCol="0">
            <a:spAutoFit/>
          </a:bodyPr>
          <a:lstStyle/>
          <a:p>
            <a:r>
              <a:rPr kumimoji="1" lang="zh-CN" altLang="en-US" dirty="0"/>
              <a:t>有些时候两个策略是无法比较的，但总的来说</a:t>
            </a:r>
            <a:r>
              <a:rPr kumimoji="1" lang="zh-CN" altLang="en-US" dirty="0">
                <a:solidFill>
                  <a:srgbClr val="FF0000"/>
                </a:solidFill>
              </a:rPr>
              <a:t>至少总有一个策略全面优于其他所有策略，</a:t>
            </a:r>
            <a:endParaRPr kumimoji="1" lang="en-US" altLang="zh-CN" dirty="0">
              <a:solidFill>
                <a:srgbClr val="FF0000"/>
              </a:solidFill>
            </a:endParaRPr>
          </a:p>
          <a:p>
            <a:r>
              <a:rPr kumimoji="1" lang="zh-CN" altLang="en-US" dirty="0">
                <a:solidFill>
                  <a:srgbClr val="FF0000"/>
                </a:solidFill>
              </a:rPr>
              <a:t>该策略就被称为最优策略，而且最优策略不一定是唯一的，可能有多个</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6F4D8A-BACF-594C-B460-285580005C0F}"/>
                  </a:ext>
                </a:extLst>
              </p:cNvPr>
              <p:cNvSpPr txBox="1"/>
              <p:nvPr/>
            </p:nvSpPr>
            <p:spPr>
              <a:xfrm>
                <a:off x="677334" y="6148276"/>
                <a:ext cx="6610912" cy="677108"/>
              </a:xfrm>
              <a:prstGeom prst="rect">
                <a:avLst/>
              </a:prstGeom>
              <a:noFill/>
            </p:spPr>
            <p:txBody>
              <a:bodyPr wrap="none" rtlCol="0">
                <a:spAutoFit/>
              </a:bodyPr>
              <a:lstStyle/>
              <a:p>
                <a:r>
                  <a:rPr kumimoji="1" lang="zh-CN" altLang="en-US" sz="2000" dirty="0"/>
                  <a:t>我们把最优策略</a:t>
                </a:r>
                <a14:m>
                  <m:oMath xmlns:m="http://schemas.openxmlformats.org/officeDocument/2006/math">
                    <m:r>
                      <a:rPr kumimoji="1" lang="zh-CN" altLang="en-US" sz="2000" i="1">
                        <a:latin typeface="Cambria Math" panose="02040503050406030204" pitchFamily="18" charset="0"/>
                      </a:rPr>
                      <m:t>𝜋</m:t>
                    </m:r>
                  </m:oMath>
                </a14:m>
                <a:r>
                  <a:rPr kumimoji="1" lang="zh-CN" altLang="en-US" sz="2000" dirty="0"/>
                  <a:t>称为</a:t>
                </a:r>
                <a14:m>
                  <m:oMath xmlns:m="http://schemas.openxmlformats.org/officeDocument/2006/math">
                    <m:r>
                      <a:rPr kumimoji="1" lang="zh-CN" altLang="en-US" sz="2000" i="1">
                        <a:solidFill>
                          <a:srgbClr val="FF0000"/>
                        </a:solidFill>
                        <a:latin typeface="Cambria Math" panose="02040503050406030204" pitchFamily="18" charset="0"/>
                      </a:rPr>
                      <m:t>𝜋</m:t>
                    </m:r>
                  </m:oMath>
                </a14:m>
                <a:r>
                  <a:rPr kumimoji="1" lang="zh-CN" altLang="en-US" sz="2000" dirty="0">
                    <a:solidFill>
                      <a:srgbClr val="FF0000"/>
                    </a:solidFill>
                  </a:rPr>
                  <a:t>*</a:t>
                </a:r>
                <a:r>
                  <a:rPr kumimoji="1" lang="zh-CN" altLang="en-US" sz="2000" dirty="0"/>
                  <a:t>，</a:t>
                </a:r>
                <a:r>
                  <a:rPr kumimoji="1" lang="zh-CN" altLang="en-US" sz="2000" dirty="0">
                    <a:solidFill>
                      <a:srgbClr val="FF0000"/>
                    </a:solidFill>
                  </a:rPr>
                  <a:t> </a:t>
                </a:r>
                <a:r>
                  <a:rPr kumimoji="1" lang="zh-CN" altLang="en-US" sz="2000" dirty="0"/>
                  <a:t>它对应的状态值函数也变为 </a:t>
                </a:r>
                <a:r>
                  <a:rPr kumimoji="1" lang="en-US" altLang="zh-CN" sz="2000" dirty="0">
                    <a:solidFill>
                      <a:srgbClr val="FF0000"/>
                    </a:solidFill>
                  </a:rPr>
                  <a:t>v</a:t>
                </a:r>
                <a:r>
                  <a:rPr kumimoji="1" lang="zh-CN" altLang="en-US" sz="2000" dirty="0">
                    <a:solidFill>
                      <a:srgbClr val="FF0000"/>
                    </a:solidFill>
                  </a:rPr>
                  <a:t>*</a:t>
                </a:r>
                <a:endParaRPr kumimoji="1" lang="zh-CN" altLang="en-US" sz="2000" dirty="0"/>
              </a:p>
              <a:p>
                <a:endParaRPr kumimoji="1" lang="zh-CN" altLang="en-US" dirty="0"/>
              </a:p>
            </p:txBody>
          </p:sp>
        </mc:Choice>
        <mc:Fallback xmlns="">
          <p:sp>
            <p:nvSpPr>
              <p:cNvPr id="7" name="文本框 6">
                <a:extLst>
                  <a:ext uri="{FF2B5EF4-FFF2-40B4-BE49-F238E27FC236}">
                    <a16:creationId xmlns:a16="http://schemas.microsoft.com/office/drawing/2014/main" id="{D76F4D8A-BACF-594C-B460-285580005C0F}"/>
                  </a:ext>
                </a:extLst>
              </p:cNvPr>
              <p:cNvSpPr txBox="1">
                <a:spLocks noRot="1" noChangeAspect="1" noMove="1" noResize="1" noEditPoints="1" noAdjustHandles="1" noChangeArrowheads="1" noChangeShapeType="1" noTextEdit="1"/>
              </p:cNvSpPr>
              <p:nvPr/>
            </p:nvSpPr>
            <p:spPr>
              <a:xfrm>
                <a:off x="677334" y="6148276"/>
                <a:ext cx="6610912" cy="677108"/>
              </a:xfrm>
              <a:prstGeom prst="rect">
                <a:avLst/>
              </a:prstGeom>
              <a:blipFill>
                <a:blip r:embed="rId4"/>
                <a:stretch>
                  <a:fillRect l="-766" t="-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53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EF9F-0EF2-594A-AB3E-F46E2205F5D4}"/>
              </a:ext>
            </a:extLst>
          </p:cNvPr>
          <p:cNvSpPr>
            <a:spLocks noGrp="1"/>
          </p:cNvSpPr>
          <p:nvPr>
            <p:ph type="title"/>
          </p:nvPr>
        </p:nvSpPr>
        <p:spPr>
          <a:xfrm>
            <a:off x="677334" y="0"/>
            <a:ext cx="8596668" cy="1320800"/>
          </a:xfrm>
        </p:spPr>
        <p:txBody>
          <a:bodyPr/>
          <a:lstStyle/>
          <a:p>
            <a:r>
              <a:rPr kumimoji="1" lang="zh-CN" altLang="en-US" dirty="0">
                <a:solidFill>
                  <a:schemeClr val="tx1"/>
                </a:solidFill>
              </a:rPr>
              <a:t>动作值函数</a:t>
            </a:r>
            <a:r>
              <a:rPr kumimoji="1" lang="en-US" altLang="zh-CN" dirty="0">
                <a:solidFill>
                  <a:schemeClr val="tx1"/>
                </a:solidFill>
              </a:rPr>
              <a:t>q</a:t>
            </a:r>
            <a:r>
              <a:rPr kumimoji="1" lang="zh-CN" altLang="en-US" dirty="0">
                <a:solidFill>
                  <a:schemeClr val="tx1"/>
                </a:solidFill>
              </a:rPr>
              <a:t>（</a:t>
            </a:r>
            <a:r>
              <a:rPr kumimoji="1" lang="en-US" altLang="zh-CN" dirty="0">
                <a:solidFill>
                  <a:schemeClr val="tx1"/>
                </a:solidFill>
              </a:rPr>
              <a:t>action-value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endParaRPr kumimoji="1" lang="zh-CN" altLang="en-US" dirty="0"/>
          </a:p>
        </p:txBody>
      </p:sp>
      <p:pic>
        <p:nvPicPr>
          <p:cNvPr id="4" name="图片 3">
            <a:extLst>
              <a:ext uri="{FF2B5EF4-FFF2-40B4-BE49-F238E27FC236}">
                <a16:creationId xmlns:a16="http://schemas.microsoft.com/office/drawing/2014/main" id="{068AC901-2907-9A46-8115-FA952503FD0B}"/>
              </a:ext>
            </a:extLst>
          </p:cNvPr>
          <p:cNvPicPr>
            <a:picLocks noChangeAspect="1"/>
          </p:cNvPicPr>
          <p:nvPr/>
        </p:nvPicPr>
        <p:blipFill>
          <a:blip r:embed="rId2"/>
          <a:stretch>
            <a:fillRect/>
          </a:stretch>
        </p:blipFill>
        <p:spPr>
          <a:xfrm>
            <a:off x="361950" y="660400"/>
            <a:ext cx="10172700" cy="1892300"/>
          </a:xfrm>
          <a:prstGeom prst="rect">
            <a:avLst/>
          </a:prstGeom>
        </p:spPr>
      </p:pic>
      <p:pic>
        <p:nvPicPr>
          <p:cNvPr id="5" name="图片 4">
            <a:extLst>
              <a:ext uri="{FF2B5EF4-FFF2-40B4-BE49-F238E27FC236}">
                <a16:creationId xmlns:a16="http://schemas.microsoft.com/office/drawing/2014/main" id="{229E5291-2014-3746-A194-29DB8DEFC65D}"/>
              </a:ext>
            </a:extLst>
          </p:cNvPr>
          <p:cNvPicPr>
            <a:picLocks noChangeAspect="1"/>
          </p:cNvPicPr>
          <p:nvPr/>
        </p:nvPicPr>
        <p:blipFill>
          <a:blip r:embed="rId3"/>
          <a:stretch>
            <a:fillRect/>
          </a:stretch>
        </p:blipFill>
        <p:spPr>
          <a:xfrm>
            <a:off x="234950" y="2730500"/>
            <a:ext cx="3956050" cy="3711540"/>
          </a:xfrm>
          <a:prstGeom prst="rect">
            <a:avLst/>
          </a:prstGeom>
        </p:spPr>
      </p:pic>
      <p:sp>
        <p:nvSpPr>
          <p:cNvPr id="6" name="文本框 5">
            <a:extLst>
              <a:ext uri="{FF2B5EF4-FFF2-40B4-BE49-F238E27FC236}">
                <a16:creationId xmlns:a16="http://schemas.microsoft.com/office/drawing/2014/main" id="{067F8BC6-A473-2048-8012-8E4263FB7BFB}"/>
              </a:ext>
            </a:extLst>
          </p:cNvPr>
          <p:cNvSpPr txBox="1"/>
          <p:nvPr/>
        </p:nvSpPr>
        <p:spPr>
          <a:xfrm>
            <a:off x="4673600" y="2183368"/>
            <a:ext cx="3647152" cy="369332"/>
          </a:xfrm>
          <a:prstGeom prst="rect">
            <a:avLst/>
          </a:prstGeom>
          <a:noFill/>
        </p:spPr>
        <p:txBody>
          <a:bodyPr wrap="none" rtlCol="0">
            <a:spAutoFit/>
          </a:bodyPr>
          <a:lstStyle/>
          <a:p>
            <a:r>
              <a:rPr kumimoji="1" lang="zh-CN" altLang="en-US" dirty="0">
                <a:solidFill>
                  <a:srgbClr val="FF0000"/>
                </a:solidFill>
              </a:rPr>
              <a:t>同样动作值函数也和当前策略绑定</a:t>
            </a:r>
          </a:p>
        </p:txBody>
      </p:sp>
      <p:pic>
        <p:nvPicPr>
          <p:cNvPr id="7" name="图片 6">
            <a:extLst>
              <a:ext uri="{FF2B5EF4-FFF2-40B4-BE49-F238E27FC236}">
                <a16:creationId xmlns:a16="http://schemas.microsoft.com/office/drawing/2014/main" id="{7682F601-F2B3-2C44-A9D7-F3DFE7351E2F}"/>
              </a:ext>
            </a:extLst>
          </p:cNvPr>
          <p:cNvPicPr>
            <a:picLocks noChangeAspect="1"/>
          </p:cNvPicPr>
          <p:nvPr/>
        </p:nvPicPr>
        <p:blipFill>
          <a:blip r:embed="rId4"/>
          <a:stretch>
            <a:fillRect/>
          </a:stretch>
        </p:blipFill>
        <p:spPr>
          <a:xfrm>
            <a:off x="4191000" y="2924140"/>
            <a:ext cx="7417050" cy="3517900"/>
          </a:xfrm>
          <a:prstGeom prst="rect">
            <a:avLst/>
          </a:prstGeom>
        </p:spPr>
      </p:pic>
    </p:spTree>
    <p:extLst>
      <p:ext uri="{BB962C8B-B14F-4D97-AF65-F5344CB8AC3E}">
        <p14:creationId xmlns:p14="http://schemas.microsoft.com/office/powerpoint/2010/main" val="82371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3584-A7A4-E046-B278-BDDD7983E81A}"/>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最优策略</a:t>
            </a:r>
          </a:p>
        </p:txBody>
      </p:sp>
      <p:sp>
        <p:nvSpPr>
          <p:cNvPr id="3" name="内容占位符 2">
            <a:extLst>
              <a:ext uri="{FF2B5EF4-FFF2-40B4-BE49-F238E27FC236}">
                <a16:creationId xmlns:a16="http://schemas.microsoft.com/office/drawing/2014/main" id="{A23CD7EA-B345-854F-88DF-5D6C482A478B}"/>
              </a:ext>
            </a:extLst>
          </p:cNvPr>
          <p:cNvSpPr>
            <a:spLocks noGrp="1"/>
          </p:cNvSpPr>
          <p:nvPr>
            <p:ph idx="1"/>
          </p:nvPr>
        </p:nvSpPr>
        <p:spPr>
          <a:xfrm>
            <a:off x="575734" y="992189"/>
            <a:ext cx="8596668" cy="608011"/>
          </a:xfrm>
        </p:spPr>
        <p:txBody>
          <a:bodyPr/>
          <a:lstStyle/>
          <a:p>
            <a:r>
              <a:rPr kumimoji="1" lang="zh-CN" altLang="en-US" dirty="0"/>
              <a:t>假设我们已经知道了最优的动作值函数</a:t>
            </a:r>
            <a:r>
              <a:rPr kumimoji="1" lang="en-US" altLang="zh-CN" dirty="0"/>
              <a:t>q</a:t>
            </a:r>
            <a:r>
              <a:rPr kumimoji="1" lang="zh-CN" altLang="en-US" dirty="0"/>
              <a:t>*，如何获取对应的最优策略呢？</a:t>
            </a:r>
          </a:p>
        </p:txBody>
      </p:sp>
      <p:pic>
        <p:nvPicPr>
          <p:cNvPr id="4" name="图片 3">
            <a:extLst>
              <a:ext uri="{FF2B5EF4-FFF2-40B4-BE49-F238E27FC236}">
                <a16:creationId xmlns:a16="http://schemas.microsoft.com/office/drawing/2014/main" id="{2A109C8C-94A9-9F4A-93F4-0769AD680BFF}"/>
              </a:ext>
            </a:extLst>
          </p:cNvPr>
          <p:cNvPicPr>
            <a:picLocks noChangeAspect="1"/>
          </p:cNvPicPr>
          <p:nvPr/>
        </p:nvPicPr>
        <p:blipFill>
          <a:blip r:embed="rId2"/>
          <a:stretch>
            <a:fillRect/>
          </a:stretch>
        </p:blipFill>
        <p:spPr>
          <a:xfrm>
            <a:off x="569310" y="2097088"/>
            <a:ext cx="4406358" cy="4348161"/>
          </a:xfrm>
          <a:prstGeom prst="rect">
            <a:avLst/>
          </a:prstGeom>
        </p:spPr>
      </p:pic>
      <p:sp>
        <p:nvSpPr>
          <p:cNvPr id="5" name="文本框 4">
            <a:extLst>
              <a:ext uri="{FF2B5EF4-FFF2-40B4-BE49-F238E27FC236}">
                <a16:creationId xmlns:a16="http://schemas.microsoft.com/office/drawing/2014/main" id="{1098DE04-937C-1640-8921-3AFCBA04EAF8}"/>
              </a:ext>
            </a:extLst>
          </p:cNvPr>
          <p:cNvSpPr txBox="1"/>
          <p:nvPr/>
        </p:nvSpPr>
        <p:spPr>
          <a:xfrm>
            <a:off x="474134" y="1450757"/>
            <a:ext cx="4165600" cy="646331"/>
          </a:xfrm>
          <a:prstGeom prst="rect">
            <a:avLst/>
          </a:prstGeom>
          <a:noFill/>
        </p:spPr>
        <p:txBody>
          <a:bodyPr wrap="square" rtlCol="0">
            <a:spAutoFit/>
          </a:bodyPr>
          <a:lstStyle/>
          <a:p>
            <a:r>
              <a:rPr kumimoji="1" lang="zh-CN" altLang="en-US" dirty="0"/>
              <a:t>每次只要选择本状态下，</a:t>
            </a:r>
            <a:r>
              <a:rPr kumimoji="1" lang="zh-CN" altLang="en-US" dirty="0">
                <a:solidFill>
                  <a:srgbClr val="FF0000"/>
                </a:solidFill>
              </a:rPr>
              <a:t>最大</a:t>
            </a:r>
            <a:r>
              <a:rPr kumimoji="1" lang="zh-CN" altLang="en-US" dirty="0"/>
              <a:t>的动作值函数对应的动作就行了</a:t>
            </a:r>
          </a:p>
        </p:txBody>
      </p:sp>
      <p:pic>
        <p:nvPicPr>
          <p:cNvPr id="6" name="图片 5">
            <a:extLst>
              <a:ext uri="{FF2B5EF4-FFF2-40B4-BE49-F238E27FC236}">
                <a16:creationId xmlns:a16="http://schemas.microsoft.com/office/drawing/2014/main" id="{E00DFC9D-233E-FA4B-B503-53D52B6966EF}"/>
              </a:ext>
            </a:extLst>
          </p:cNvPr>
          <p:cNvPicPr>
            <a:picLocks noChangeAspect="1"/>
          </p:cNvPicPr>
          <p:nvPr/>
        </p:nvPicPr>
        <p:blipFill>
          <a:blip r:embed="rId3"/>
          <a:stretch>
            <a:fillRect/>
          </a:stretch>
        </p:blipFill>
        <p:spPr>
          <a:xfrm>
            <a:off x="5806488" y="2097087"/>
            <a:ext cx="4480512" cy="4365205"/>
          </a:xfrm>
          <a:prstGeom prst="rect">
            <a:avLst/>
          </a:prstGeom>
        </p:spPr>
      </p:pic>
      <p:cxnSp>
        <p:nvCxnSpPr>
          <p:cNvPr id="8" name="直线箭头连接符 7">
            <a:extLst>
              <a:ext uri="{FF2B5EF4-FFF2-40B4-BE49-F238E27FC236}">
                <a16:creationId xmlns:a16="http://schemas.microsoft.com/office/drawing/2014/main" id="{5A7AD55C-51E8-404C-BE4A-7EB71D5932B0}"/>
              </a:ext>
            </a:extLst>
          </p:cNvPr>
          <p:cNvCxnSpPr>
            <a:cxnSpLocks/>
          </p:cNvCxnSpPr>
          <p:nvPr/>
        </p:nvCxnSpPr>
        <p:spPr>
          <a:xfrm>
            <a:off x="5151822" y="4271168"/>
            <a:ext cx="448878" cy="852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BBA1D4-0BD5-2C4E-8EF5-58745E62EC2E}"/>
              </a:ext>
            </a:extLst>
          </p:cNvPr>
          <p:cNvSpPr txBox="1"/>
          <p:nvPr/>
        </p:nvSpPr>
        <p:spPr>
          <a:xfrm>
            <a:off x="5806488" y="1424563"/>
            <a:ext cx="4830815" cy="646331"/>
          </a:xfrm>
          <a:prstGeom prst="rect">
            <a:avLst/>
          </a:prstGeom>
          <a:noFill/>
        </p:spPr>
        <p:txBody>
          <a:bodyPr wrap="square" rtlCol="0">
            <a:spAutoFit/>
          </a:bodyPr>
          <a:lstStyle/>
          <a:p>
            <a:r>
              <a:rPr kumimoji="1" lang="zh-CN" altLang="en-US" dirty="0"/>
              <a:t>而左边中间的状态由于三个都是</a:t>
            </a:r>
            <a:r>
              <a:rPr kumimoji="1" lang="en-US" altLang="zh-CN" dirty="0"/>
              <a:t>1</a:t>
            </a:r>
            <a:r>
              <a:rPr kumimoji="1" lang="zh-CN" altLang="en-US" dirty="0"/>
              <a:t>所以任意选择即可，这样其实就能得到</a:t>
            </a:r>
            <a:r>
              <a:rPr kumimoji="1" lang="en-US" altLang="zh-CN" dirty="0"/>
              <a:t>3</a:t>
            </a:r>
            <a:r>
              <a:rPr kumimoji="1" lang="zh-CN" altLang="en-US" dirty="0"/>
              <a:t>个最优的策略</a:t>
            </a:r>
          </a:p>
        </p:txBody>
      </p:sp>
    </p:spTree>
    <p:extLst>
      <p:ext uri="{BB962C8B-B14F-4D97-AF65-F5344CB8AC3E}">
        <p14:creationId xmlns:p14="http://schemas.microsoft.com/office/powerpoint/2010/main" val="2156335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DD75D-B2A8-744C-AB64-AF30C7D12C66}"/>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贝尔曼方程</a:t>
            </a:r>
            <a:r>
              <a:rPr kumimoji="1" lang="en-US" altLang="zh-CN" dirty="0">
                <a:solidFill>
                  <a:schemeClr val="tx1"/>
                </a:solidFill>
              </a:rPr>
              <a:t>2</a:t>
            </a:r>
            <a:r>
              <a:rPr kumimoji="1" lang="zh-CN" altLang="en-US" dirty="0">
                <a:solidFill>
                  <a:schemeClr val="tx1"/>
                </a:solidFill>
              </a:rPr>
              <a:t> 贝尔曼最优性方程</a:t>
            </a:r>
          </a:p>
        </p:txBody>
      </p:sp>
      <p:sp>
        <p:nvSpPr>
          <p:cNvPr id="4" name="文本框 3">
            <a:extLst>
              <a:ext uri="{FF2B5EF4-FFF2-40B4-BE49-F238E27FC236}">
                <a16:creationId xmlns:a16="http://schemas.microsoft.com/office/drawing/2014/main" id="{6C85CB82-9A9E-FB41-9187-B3942E053835}"/>
              </a:ext>
            </a:extLst>
          </p:cNvPr>
          <p:cNvSpPr txBox="1"/>
          <p:nvPr/>
        </p:nvSpPr>
        <p:spPr>
          <a:xfrm>
            <a:off x="0" y="1199208"/>
            <a:ext cx="2339102" cy="461665"/>
          </a:xfrm>
          <a:prstGeom prst="rect">
            <a:avLst/>
          </a:prstGeom>
          <a:noFill/>
        </p:spPr>
        <p:txBody>
          <a:bodyPr wrap="none" rtlCol="0">
            <a:spAutoFit/>
          </a:bodyPr>
          <a:lstStyle/>
          <a:p>
            <a:r>
              <a:rPr kumimoji="1" lang="zh-CN" altLang="en-US" sz="2400" dirty="0"/>
              <a:t>贝尔曼预期方程</a:t>
            </a:r>
          </a:p>
        </p:txBody>
      </p:sp>
      <p:pic>
        <p:nvPicPr>
          <p:cNvPr id="5" name="图片 4">
            <a:extLst>
              <a:ext uri="{FF2B5EF4-FFF2-40B4-BE49-F238E27FC236}">
                <a16:creationId xmlns:a16="http://schemas.microsoft.com/office/drawing/2014/main" id="{B08F8BAB-DACA-374C-BC1E-29F779099453}"/>
              </a:ext>
            </a:extLst>
          </p:cNvPr>
          <p:cNvPicPr>
            <a:picLocks noChangeAspect="1"/>
          </p:cNvPicPr>
          <p:nvPr/>
        </p:nvPicPr>
        <p:blipFill>
          <a:blip r:embed="rId2"/>
          <a:stretch>
            <a:fillRect/>
          </a:stretch>
        </p:blipFill>
        <p:spPr>
          <a:xfrm>
            <a:off x="0" y="1625779"/>
            <a:ext cx="6223000" cy="698500"/>
          </a:xfrm>
          <a:prstGeom prst="rect">
            <a:avLst/>
          </a:prstGeom>
        </p:spPr>
      </p:pic>
      <p:pic>
        <p:nvPicPr>
          <p:cNvPr id="6" name="图片 5">
            <a:extLst>
              <a:ext uri="{FF2B5EF4-FFF2-40B4-BE49-F238E27FC236}">
                <a16:creationId xmlns:a16="http://schemas.microsoft.com/office/drawing/2014/main" id="{CD66E8E8-DB6A-DF48-A635-13BBEC7A149A}"/>
              </a:ext>
            </a:extLst>
          </p:cNvPr>
          <p:cNvPicPr>
            <a:picLocks noChangeAspect="1"/>
          </p:cNvPicPr>
          <p:nvPr/>
        </p:nvPicPr>
        <p:blipFill>
          <a:blip r:embed="rId3"/>
          <a:stretch>
            <a:fillRect/>
          </a:stretch>
        </p:blipFill>
        <p:spPr>
          <a:xfrm>
            <a:off x="0" y="2268498"/>
            <a:ext cx="11760200" cy="406400"/>
          </a:xfrm>
          <a:prstGeom prst="rect">
            <a:avLst/>
          </a:prstGeom>
        </p:spPr>
      </p:pic>
      <p:sp>
        <p:nvSpPr>
          <p:cNvPr id="7" name="文本框 6">
            <a:extLst>
              <a:ext uri="{FF2B5EF4-FFF2-40B4-BE49-F238E27FC236}">
                <a16:creationId xmlns:a16="http://schemas.microsoft.com/office/drawing/2014/main" id="{411A5BD6-8182-894B-AC68-878FDAC321E0}"/>
              </a:ext>
            </a:extLst>
          </p:cNvPr>
          <p:cNvSpPr txBox="1"/>
          <p:nvPr/>
        </p:nvSpPr>
        <p:spPr>
          <a:xfrm>
            <a:off x="0" y="4506099"/>
            <a:ext cx="2646878" cy="461665"/>
          </a:xfrm>
          <a:prstGeom prst="rect">
            <a:avLst/>
          </a:prstGeom>
          <a:noFill/>
        </p:spPr>
        <p:txBody>
          <a:bodyPr wrap="none" rtlCol="0">
            <a:spAutoFit/>
          </a:bodyPr>
          <a:lstStyle/>
          <a:p>
            <a:r>
              <a:rPr kumimoji="1" lang="zh-CN" altLang="en-US" sz="2400" dirty="0"/>
              <a:t>贝尔曼最优性方程</a:t>
            </a:r>
          </a:p>
        </p:txBody>
      </p:sp>
      <p:pic>
        <p:nvPicPr>
          <p:cNvPr id="8" name="图片 7">
            <a:extLst>
              <a:ext uri="{FF2B5EF4-FFF2-40B4-BE49-F238E27FC236}">
                <a16:creationId xmlns:a16="http://schemas.microsoft.com/office/drawing/2014/main" id="{43B2E65C-D164-1247-84EA-0AD9311F5B32}"/>
              </a:ext>
            </a:extLst>
          </p:cNvPr>
          <p:cNvPicPr>
            <a:picLocks noChangeAspect="1"/>
          </p:cNvPicPr>
          <p:nvPr/>
        </p:nvPicPr>
        <p:blipFill>
          <a:blip r:embed="rId4"/>
          <a:stretch>
            <a:fillRect/>
          </a:stretch>
        </p:blipFill>
        <p:spPr>
          <a:xfrm>
            <a:off x="0" y="4890532"/>
            <a:ext cx="9994900" cy="431800"/>
          </a:xfrm>
          <a:prstGeom prst="rect">
            <a:avLst/>
          </a:prstGeom>
        </p:spPr>
      </p:pic>
      <p:pic>
        <p:nvPicPr>
          <p:cNvPr id="9" name="图片 8">
            <a:extLst>
              <a:ext uri="{FF2B5EF4-FFF2-40B4-BE49-F238E27FC236}">
                <a16:creationId xmlns:a16="http://schemas.microsoft.com/office/drawing/2014/main" id="{A49FE7C9-EA44-D843-80C0-E07E7DD59708}"/>
              </a:ext>
            </a:extLst>
          </p:cNvPr>
          <p:cNvPicPr>
            <a:picLocks noChangeAspect="1"/>
          </p:cNvPicPr>
          <p:nvPr/>
        </p:nvPicPr>
        <p:blipFill>
          <a:blip r:embed="rId5"/>
          <a:stretch>
            <a:fillRect/>
          </a:stretch>
        </p:blipFill>
        <p:spPr>
          <a:xfrm>
            <a:off x="0" y="5322332"/>
            <a:ext cx="12192000" cy="381000"/>
          </a:xfrm>
          <a:prstGeom prst="rect">
            <a:avLst/>
          </a:prstGeom>
        </p:spPr>
      </p:pic>
    </p:spTree>
    <p:extLst>
      <p:ext uri="{BB962C8B-B14F-4D97-AF65-F5344CB8AC3E}">
        <p14:creationId xmlns:p14="http://schemas.microsoft.com/office/powerpoint/2010/main" val="2855605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1B480-118D-8C41-A0DC-AB7F1A7F9660}"/>
              </a:ext>
            </a:extLst>
          </p:cNvPr>
          <p:cNvSpPr>
            <a:spLocks noGrp="1"/>
          </p:cNvSpPr>
          <p:nvPr>
            <p:ph type="title"/>
          </p:nvPr>
        </p:nvSpPr>
        <p:spPr>
          <a:xfrm>
            <a:off x="550334" y="0"/>
            <a:ext cx="8631766" cy="774700"/>
          </a:xfrm>
        </p:spPr>
        <p:txBody>
          <a:bodyPr/>
          <a:lstStyle/>
          <a:p>
            <a:r>
              <a:rPr kumimoji="1" lang="zh-CN" altLang="en-US" dirty="0">
                <a:solidFill>
                  <a:schemeClr val="tx1"/>
                </a:solidFill>
              </a:rPr>
              <a:t>贝尔曼方程的由来</a:t>
            </a:r>
          </a:p>
        </p:txBody>
      </p:sp>
      <p:sp>
        <p:nvSpPr>
          <p:cNvPr id="3" name="内容占位符 2">
            <a:extLst>
              <a:ext uri="{FF2B5EF4-FFF2-40B4-BE49-F238E27FC236}">
                <a16:creationId xmlns:a16="http://schemas.microsoft.com/office/drawing/2014/main" id="{CABF3089-199C-E146-9F77-F0732A753A3C}"/>
              </a:ext>
            </a:extLst>
          </p:cNvPr>
          <p:cNvSpPr>
            <a:spLocks noGrp="1"/>
          </p:cNvSpPr>
          <p:nvPr>
            <p:ph idx="1"/>
          </p:nvPr>
        </p:nvSpPr>
        <p:spPr>
          <a:xfrm>
            <a:off x="550334" y="774701"/>
            <a:ext cx="7133166" cy="508000"/>
          </a:xfrm>
        </p:spPr>
        <p:txBody>
          <a:bodyPr/>
          <a:lstStyle/>
          <a:p>
            <a:r>
              <a:rPr kumimoji="1" lang="zh-CN" altLang="en-US" dirty="0"/>
              <a:t>要得到</a:t>
            </a:r>
            <a:r>
              <a:rPr kumimoji="1" lang="en-US" altLang="zh-CN" dirty="0"/>
              <a:t>4</a:t>
            </a:r>
            <a:r>
              <a:rPr kumimoji="1" lang="zh-CN" altLang="en-US" dirty="0"/>
              <a:t>个贝尔曼方程，先得了解</a:t>
            </a:r>
            <a:r>
              <a:rPr kumimoji="1" lang="zh-CN" altLang="en-US" dirty="0">
                <a:solidFill>
                  <a:srgbClr val="FF0000"/>
                </a:solidFill>
              </a:rPr>
              <a:t>另外</a:t>
            </a:r>
            <a:r>
              <a:rPr kumimoji="1" lang="en-US" altLang="zh-CN" dirty="0">
                <a:solidFill>
                  <a:srgbClr val="FF0000"/>
                </a:solidFill>
              </a:rPr>
              <a:t>4</a:t>
            </a:r>
            <a:r>
              <a:rPr kumimoji="1" lang="zh-CN" altLang="en-US" dirty="0">
                <a:solidFill>
                  <a:srgbClr val="FF0000"/>
                </a:solidFill>
              </a:rPr>
              <a:t>个方程</a:t>
            </a:r>
          </a:p>
        </p:txBody>
      </p:sp>
      <p:pic>
        <p:nvPicPr>
          <p:cNvPr id="4" name="图片 3">
            <a:extLst>
              <a:ext uri="{FF2B5EF4-FFF2-40B4-BE49-F238E27FC236}">
                <a16:creationId xmlns:a16="http://schemas.microsoft.com/office/drawing/2014/main" id="{B34C6ED7-CD8C-8647-897B-E13197679EB2}"/>
              </a:ext>
            </a:extLst>
          </p:cNvPr>
          <p:cNvPicPr>
            <a:picLocks noChangeAspect="1"/>
          </p:cNvPicPr>
          <p:nvPr/>
        </p:nvPicPr>
        <p:blipFill>
          <a:blip r:embed="rId2"/>
          <a:stretch>
            <a:fillRect/>
          </a:stretch>
        </p:blipFill>
        <p:spPr>
          <a:xfrm>
            <a:off x="431800" y="1174750"/>
            <a:ext cx="5842000" cy="520700"/>
          </a:xfrm>
          <a:prstGeom prst="rect">
            <a:avLst/>
          </a:prstGeom>
        </p:spPr>
      </p:pic>
      <p:pic>
        <p:nvPicPr>
          <p:cNvPr id="5" name="图片 4">
            <a:extLst>
              <a:ext uri="{FF2B5EF4-FFF2-40B4-BE49-F238E27FC236}">
                <a16:creationId xmlns:a16="http://schemas.microsoft.com/office/drawing/2014/main" id="{9DC635BD-CB84-6843-93FA-D9367FDDD8CF}"/>
              </a:ext>
            </a:extLst>
          </p:cNvPr>
          <p:cNvPicPr>
            <a:picLocks noChangeAspect="1"/>
          </p:cNvPicPr>
          <p:nvPr/>
        </p:nvPicPr>
        <p:blipFill>
          <a:blip r:embed="rId3"/>
          <a:stretch>
            <a:fillRect/>
          </a:stretch>
        </p:blipFill>
        <p:spPr>
          <a:xfrm>
            <a:off x="328084" y="2279650"/>
            <a:ext cx="4406900" cy="520700"/>
          </a:xfrm>
          <a:prstGeom prst="rect">
            <a:avLst/>
          </a:prstGeom>
        </p:spPr>
      </p:pic>
      <p:pic>
        <p:nvPicPr>
          <p:cNvPr id="6" name="图片 5">
            <a:extLst>
              <a:ext uri="{FF2B5EF4-FFF2-40B4-BE49-F238E27FC236}">
                <a16:creationId xmlns:a16="http://schemas.microsoft.com/office/drawing/2014/main" id="{BBBECE4D-37FE-454A-B05A-65A46588ACD6}"/>
              </a:ext>
            </a:extLst>
          </p:cNvPr>
          <p:cNvPicPr>
            <a:picLocks noChangeAspect="1"/>
          </p:cNvPicPr>
          <p:nvPr/>
        </p:nvPicPr>
        <p:blipFill>
          <a:blip r:embed="rId4"/>
          <a:stretch>
            <a:fillRect/>
          </a:stretch>
        </p:blipFill>
        <p:spPr>
          <a:xfrm>
            <a:off x="453629" y="3270766"/>
            <a:ext cx="5715000" cy="444500"/>
          </a:xfrm>
          <a:prstGeom prst="rect">
            <a:avLst/>
          </a:prstGeom>
        </p:spPr>
      </p:pic>
      <p:pic>
        <p:nvPicPr>
          <p:cNvPr id="7" name="图片 6">
            <a:extLst>
              <a:ext uri="{FF2B5EF4-FFF2-40B4-BE49-F238E27FC236}">
                <a16:creationId xmlns:a16="http://schemas.microsoft.com/office/drawing/2014/main" id="{38F87B82-F514-FA47-BEC2-8067A3AD036B}"/>
              </a:ext>
            </a:extLst>
          </p:cNvPr>
          <p:cNvPicPr>
            <a:picLocks noChangeAspect="1"/>
          </p:cNvPicPr>
          <p:nvPr/>
        </p:nvPicPr>
        <p:blipFill>
          <a:blip r:embed="rId5"/>
          <a:stretch>
            <a:fillRect/>
          </a:stretch>
        </p:blipFill>
        <p:spPr>
          <a:xfrm>
            <a:off x="522817" y="4400035"/>
            <a:ext cx="3594100" cy="419100"/>
          </a:xfrm>
          <a:prstGeom prst="rect">
            <a:avLst/>
          </a:prstGeom>
        </p:spPr>
      </p:pic>
      <p:sp>
        <p:nvSpPr>
          <p:cNvPr id="8" name="文本框 7">
            <a:extLst>
              <a:ext uri="{FF2B5EF4-FFF2-40B4-BE49-F238E27FC236}">
                <a16:creationId xmlns:a16="http://schemas.microsoft.com/office/drawing/2014/main" id="{954D4C75-7946-CE42-9CCB-A8E20AAA28F3}"/>
              </a:ext>
            </a:extLst>
          </p:cNvPr>
          <p:cNvSpPr txBox="1"/>
          <p:nvPr/>
        </p:nvSpPr>
        <p:spPr>
          <a:xfrm>
            <a:off x="431800" y="2793485"/>
            <a:ext cx="7109639" cy="369332"/>
          </a:xfrm>
          <a:prstGeom prst="rect">
            <a:avLst/>
          </a:prstGeom>
          <a:noFill/>
        </p:spPr>
        <p:txBody>
          <a:bodyPr wrap="none" rtlCol="0">
            <a:spAutoFit/>
          </a:bodyPr>
          <a:lstStyle/>
          <a:p>
            <a:r>
              <a:rPr kumimoji="1" lang="zh-CN" altLang="en-US" dirty="0"/>
              <a:t>当前</a:t>
            </a:r>
            <a:r>
              <a:rPr kumimoji="1" lang="zh-CN" altLang="en-US" dirty="0">
                <a:solidFill>
                  <a:srgbClr val="FF0000"/>
                </a:solidFill>
              </a:rPr>
              <a:t>状态的期望奖励</a:t>
            </a:r>
            <a:r>
              <a:rPr kumimoji="1" lang="zh-CN" altLang="en-US" dirty="0"/>
              <a:t>就是由当前状态、策略下所有动作的</a:t>
            </a:r>
            <a:r>
              <a:rPr kumimoji="1" lang="zh-CN" altLang="en-US" dirty="0">
                <a:solidFill>
                  <a:srgbClr val="FF0000"/>
                </a:solidFill>
              </a:rPr>
              <a:t>期望奖励和</a:t>
            </a:r>
          </a:p>
        </p:txBody>
      </p:sp>
      <p:sp>
        <p:nvSpPr>
          <p:cNvPr id="11" name="文本框 10">
            <a:extLst>
              <a:ext uri="{FF2B5EF4-FFF2-40B4-BE49-F238E27FC236}">
                <a16:creationId xmlns:a16="http://schemas.microsoft.com/office/drawing/2014/main" id="{1E550DBC-A4CA-3E44-B6B5-DDD0F5AEDB23}"/>
              </a:ext>
            </a:extLst>
          </p:cNvPr>
          <p:cNvSpPr txBox="1"/>
          <p:nvPr/>
        </p:nvSpPr>
        <p:spPr>
          <a:xfrm>
            <a:off x="453629" y="1838067"/>
            <a:ext cx="7271542" cy="369332"/>
          </a:xfrm>
          <a:prstGeom prst="rect">
            <a:avLst/>
          </a:prstGeom>
          <a:noFill/>
        </p:spPr>
        <p:txBody>
          <a:bodyPr wrap="none" rtlCol="0">
            <a:spAutoFit/>
          </a:bodyPr>
          <a:lstStyle/>
          <a:p>
            <a:r>
              <a:rPr kumimoji="1" lang="zh-CN" altLang="en-US" dirty="0"/>
              <a:t>当前动作的期望奖励等于</a:t>
            </a:r>
            <a:r>
              <a:rPr kumimoji="1" lang="zh-CN" altLang="en-US" dirty="0">
                <a:solidFill>
                  <a:srgbClr val="FF0000"/>
                </a:solidFill>
              </a:rPr>
              <a:t>所有下一个状态</a:t>
            </a:r>
            <a:r>
              <a:rPr kumimoji="1" lang="zh-CN" altLang="en-US" dirty="0"/>
              <a:t>折扣回报加上当前奖励  的和</a:t>
            </a:r>
          </a:p>
        </p:txBody>
      </p:sp>
      <p:sp>
        <p:nvSpPr>
          <p:cNvPr id="12" name="文本框 11">
            <a:extLst>
              <a:ext uri="{FF2B5EF4-FFF2-40B4-BE49-F238E27FC236}">
                <a16:creationId xmlns:a16="http://schemas.microsoft.com/office/drawing/2014/main" id="{6452FE55-945D-F94B-ADF0-EDC4D7F33761}"/>
              </a:ext>
            </a:extLst>
          </p:cNvPr>
          <p:cNvSpPr txBox="1"/>
          <p:nvPr/>
        </p:nvSpPr>
        <p:spPr>
          <a:xfrm>
            <a:off x="453629" y="3748903"/>
            <a:ext cx="1569660" cy="369332"/>
          </a:xfrm>
          <a:prstGeom prst="rect">
            <a:avLst/>
          </a:prstGeom>
          <a:noFill/>
        </p:spPr>
        <p:txBody>
          <a:bodyPr wrap="none" rtlCol="0">
            <a:spAutoFit/>
          </a:bodyPr>
          <a:lstStyle/>
          <a:p>
            <a:r>
              <a:rPr kumimoji="1" lang="zh-CN" altLang="en-US" dirty="0"/>
              <a:t>看</a:t>
            </a:r>
            <a:r>
              <a:rPr kumimoji="1" lang="en-US" altLang="zh-CN" dirty="0"/>
              <a:t>21</a:t>
            </a:r>
            <a:r>
              <a:rPr kumimoji="1" lang="zh-CN" altLang="en-US" dirty="0"/>
              <a:t>左下的图</a:t>
            </a:r>
          </a:p>
        </p:txBody>
      </p:sp>
      <p:sp>
        <p:nvSpPr>
          <p:cNvPr id="13" name="文本框 12">
            <a:extLst>
              <a:ext uri="{FF2B5EF4-FFF2-40B4-BE49-F238E27FC236}">
                <a16:creationId xmlns:a16="http://schemas.microsoft.com/office/drawing/2014/main" id="{B5C22794-F083-134F-BAC6-4347346B3571}"/>
              </a:ext>
            </a:extLst>
          </p:cNvPr>
          <p:cNvSpPr txBox="1"/>
          <p:nvPr/>
        </p:nvSpPr>
        <p:spPr>
          <a:xfrm>
            <a:off x="453629" y="4916269"/>
            <a:ext cx="998991" cy="369332"/>
          </a:xfrm>
          <a:prstGeom prst="rect">
            <a:avLst/>
          </a:prstGeom>
          <a:noFill/>
        </p:spPr>
        <p:txBody>
          <a:bodyPr wrap="none" rtlCol="0">
            <a:spAutoFit/>
          </a:bodyPr>
          <a:lstStyle/>
          <a:p>
            <a:r>
              <a:rPr kumimoji="1" lang="zh-CN" altLang="en-US" dirty="0"/>
              <a:t>同方程</a:t>
            </a:r>
            <a:r>
              <a:rPr kumimoji="1" lang="en-US" altLang="zh-CN" dirty="0"/>
              <a:t>3</a:t>
            </a:r>
            <a:endParaRPr kumimoji="1" lang="zh-CN" altLang="en-US" dirty="0"/>
          </a:p>
        </p:txBody>
      </p:sp>
    </p:spTree>
    <p:extLst>
      <p:ext uri="{BB962C8B-B14F-4D97-AF65-F5344CB8AC3E}">
        <p14:creationId xmlns:p14="http://schemas.microsoft.com/office/powerpoint/2010/main" val="314997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C30E9-C72F-5E4B-8941-805C676D6B87}"/>
              </a:ext>
            </a:extLst>
          </p:cNvPr>
          <p:cNvPicPr>
            <a:picLocks noChangeAspect="1"/>
          </p:cNvPicPr>
          <p:nvPr/>
        </p:nvPicPr>
        <p:blipFill>
          <a:blip r:embed="rId2"/>
          <a:stretch>
            <a:fillRect/>
          </a:stretch>
        </p:blipFill>
        <p:spPr>
          <a:xfrm>
            <a:off x="177800" y="624067"/>
            <a:ext cx="6223000" cy="698500"/>
          </a:xfrm>
          <a:prstGeom prst="rect">
            <a:avLst/>
          </a:prstGeom>
        </p:spPr>
      </p:pic>
      <p:pic>
        <p:nvPicPr>
          <p:cNvPr id="5" name="图片 4">
            <a:extLst>
              <a:ext uri="{FF2B5EF4-FFF2-40B4-BE49-F238E27FC236}">
                <a16:creationId xmlns:a16="http://schemas.microsoft.com/office/drawing/2014/main" id="{B2113C5A-6A7A-344C-A8BE-ED5B78F0E1F4}"/>
              </a:ext>
            </a:extLst>
          </p:cNvPr>
          <p:cNvPicPr>
            <a:picLocks noChangeAspect="1"/>
          </p:cNvPicPr>
          <p:nvPr/>
        </p:nvPicPr>
        <p:blipFill>
          <a:blip r:embed="rId3"/>
          <a:stretch>
            <a:fillRect/>
          </a:stretch>
        </p:blipFill>
        <p:spPr>
          <a:xfrm>
            <a:off x="0" y="1384479"/>
            <a:ext cx="4406900" cy="520700"/>
          </a:xfrm>
          <a:prstGeom prst="rect">
            <a:avLst/>
          </a:prstGeom>
        </p:spPr>
      </p:pic>
      <p:pic>
        <p:nvPicPr>
          <p:cNvPr id="6" name="图片 5">
            <a:extLst>
              <a:ext uri="{FF2B5EF4-FFF2-40B4-BE49-F238E27FC236}">
                <a16:creationId xmlns:a16="http://schemas.microsoft.com/office/drawing/2014/main" id="{D06BAEF7-BF1F-E943-B2A0-DA3CF018837B}"/>
              </a:ext>
            </a:extLst>
          </p:cNvPr>
          <p:cNvPicPr>
            <a:picLocks noChangeAspect="1"/>
          </p:cNvPicPr>
          <p:nvPr/>
        </p:nvPicPr>
        <p:blipFill>
          <a:blip r:embed="rId4"/>
          <a:stretch>
            <a:fillRect/>
          </a:stretch>
        </p:blipFill>
        <p:spPr>
          <a:xfrm>
            <a:off x="2565400" y="2457629"/>
            <a:ext cx="5842000" cy="5207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654300" y="1508303"/>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3073400" y="2029002"/>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3073400" y="1905178"/>
            <a:ext cx="0" cy="698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1FE8005-D1C1-8F46-B966-E1D6E2ADD076}"/>
              </a:ext>
            </a:extLst>
          </p:cNvPr>
          <p:cNvPicPr>
            <a:picLocks noChangeAspect="1"/>
          </p:cNvPicPr>
          <p:nvPr/>
        </p:nvPicPr>
        <p:blipFill>
          <a:blip r:embed="rId5"/>
          <a:stretch>
            <a:fillRect/>
          </a:stretch>
        </p:blipFill>
        <p:spPr>
          <a:xfrm>
            <a:off x="92380" y="3389020"/>
            <a:ext cx="11760200" cy="406400"/>
          </a:xfrm>
          <a:prstGeom prst="rect">
            <a:avLst/>
          </a:prstGeom>
        </p:spPr>
      </p:pic>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值预期函数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值预期函数</a:t>
            </a:r>
          </a:p>
        </p:txBody>
      </p:sp>
      <p:pic>
        <p:nvPicPr>
          <p:cNvPr id="18" name="图片 17">
            <a:extLst>
              <a:ext uri="{FF2B5EF4-FFF2-40B4-BE49-F238E27FC236}">
                <a16:creationId xmlns:a16="http://schemas.microsoft.com/office/drawing/2014/main" id="{CEF85F36-D077-6E4C-8C1A-52BCDE994499}"/>
              </a:ext>
            </a:extLst>
          </p:cNvPr>
          <p:cNvPicPr>
            <a:picLocks noChangeAspect="1"/>
          </p:cNvPicPr>
          <p:nvPr/>
        </p:nvPicPr>
        <p:blipFill>
          <a:blip r:embed="rId4"/>
          <a:stretch>
            <a:fillRect/>
          </a:stretch>
        </p:blipFill>
        <p:spPr>
          <a:xfrm>
            <a:off x="0" y="3909720"/>
            <a:ext cx="5842000" cy="520700"/>
          </a:xfrm>
          <a:prstGeom prst="rect">
            <a:avLst/>
          </a:prstGeom>
        </p:spPr>
      </p:pic>
      <p:pic>
        <p:nvPicPr>
          <p:cNvPr id="19" name="图片 18">
            <a:extLst>
              <a:ext uri="{FF2B5EF4-FFF2-40B4-BE49-F238E27FC236}">
                <a16:creationId xmlns:a16="http://schemas.microsoft.com/office/drawing/2014/main" id="{CFD73155-46B6-DD4B-A110-66B21845BA80}"/>
              </a:ext>
            </a:extLst>
          </p:cNvPr>
          <p:cNvPicPr>
            <a:picLocks noChangeAspect="1"/>
          </p:cNvPicPr>
          <p:nvPr/>
        </p:nvPicPr>
        <p:blipFill>
          <a:blip r:embed="rId3"/>
          <a:stretch>
            <a:fillRect/>
          </a:stretch>
        </p:blipFill>
        <p:spPr>
          <a:xfrm>
            <a:off x="4000500" y="4781816"/>
            <a:ext cx="4406900" cy="520700"/>
          </a:xfrm>
          <a:prstGeom prst="rect">
            <a:avLst/>
          </a:prstGeom>
        </p:spPr>
      </p:pic>
      <p:sp>
        <p:nvSpPr>
          <p:cNvPr id="20" name="矩形 19">
            <a:extLst>
              <a:ext uri="{FF2B5EF4-FFF2-40B4-BE49-F238E27FC236}">
                <a16:creationId xmlns:a16="http://schemas.microsoft.com/office/drawing/2014/main" id="{CBE8706E-2181-DD4D-83CC-4FACD60C672C}"/>
              </a:ext>
            </a:extLst>
          </p:cNvPr>
          <p:cNvSpPr/>
          <p:nvPr/>
        </p:nvSpPr>
        <p:spPr>
          <a:xfrm>
            <a:off x="4241800" y="39986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83100" y="4504556"/>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3807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1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5B543-4C56-2F4A-95B9-41068404C96C}"/>
              </a:ext>
            </a:extLst>
          </p:cNvPr>
          <p:cNvSpPr>
            <a:spLocks noGrp="1"/>
          </p:cNvSpPr>
          <p:nvPr>
            <p:ph type="title"/>
          </p:nvPr>
        </p:nvSpPr>
        <p:spPr>
          <a:xfrm>
            <a:off x="677334" y="376136"/>
            <a:ext cx="8596668" cy="1320800"/>
          </a:xfrm>
        </p:spPr>
        <p:txBody>
          <a:bodyPr/>
          <a:lstStyle/>
          <a:p>
            <a:r>
              <a:rPr kumimoji="1" lang="zh-CN" altLang="en-US" dirty="0">
                <a:solidFill>
                  <a:schemeClr val="tx1"/>
                </a:solidFill>
              </a:rPr>
              <a:t>人工智能，机器学习，深度学习，强化学习等的区别？</a:t>
            </a:r>
          </a:p>
        </p:txBody>
      </p:sp>
      <p:sp>
        <p:nvSpPr>
          <p:cNvPr id="4" name="文本框 3">
            <a:extLst>
              <a:ext uri="{FF2B5EF4-FFF2-40B4-BE49-F238E27FC236}">
                <a16:creationId xmlns:a16="http://schemas.microsoft.com/office/drawing/2014/main" id="{CDFC97D7-D077-C94B-98C5-03B0E79B3706}"/>
              </a:ext>
            </a:extLst>
          </p:cNvPr>
          <p:cNvSpPr txBox="1"/>
          <p:nvPr/>
        </p:nvSpPr>
        <p:spPr>
          <a:xfrm>
            <a:off x="836577" y="1509678"/>
            <a:ext cx="2140086" cy="374515"/>
          </a:xfrm>
          <a:prstGeom prst="rect">
            <a:avLst/>
          </a:prstGeom>
          <a:noFill/>
        </p:spPr>
        <p:txBody>
          <a:bodyPr wrap="square" rtlCol="0">
            <a:spAutoFit/>
          </a:bodyPr>
          <a:lstStyle/>
          <a:p>
            <a:r>
              <a:rPr kumimoji="1" lang="zh-CN" altLang="en-US" dirty="0"/>
              <a:t>从领域的角度</a:t>
            </a:r>
          </a:p>
        </p:txBody>
      </p:sp>
      <p:sp>
        <p:nvSpPr>
          <p:cNvPr id="5" name="矩形 4">
            <a:extLst>
              <a:ext uri="{FF2B5EF4-FFF2-40B4-BE49-F238E27FC236}">
                <a16:creationId xmlns:a16="http://schemas.microsoft.com/office/drawing/2014/main" id="{008995D4-494D-7A48-B7CA-19D547338AF5}"/>
              </a:ext>
            </a:extLst>
          </p:cNvPr>
          <p:cNvSpPr/>
          <p:nvPr/>
        </p:nvSpPr>
        <p:spPr>
          <a:xfrm>
            <a:off x="836577" y="2248930"/>
            <a:ext cx="3377077" cy="4238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02163041-1D87-444E-9288-7036748CA0D0}"/>
              </a:ext>
            </a:extLst>
          </p:cNvPr>
          <p:cNvSpPr txBox="1"/>
          <p:nvPr/>
        </p:nvSpPr>
        <p:spPr>
          <a:xfrm>
            <a:off x="836577" y="1791730"/>
            <a:ext cx="1399996" cy="369332"/>
          </a:xfrm>
          <a:prstGeom prst="rect">
            <a:avLst/>
          </a:prstGeom>
          <a:noFill/>
        </p:spPr>
        <p:txBody>
          <a:bodyPr wrap="square" rtlCol="0">
            <a:spAutoFit/>
          </a:bodyPr>
          <a:lstStyle/>
          <a:p>
            <a:r>
              <a:rPr kumimoji="1" lang="zh-CN" altLang="en-US" dirty="0">
                <a:solidFill>
                  <a:srgbClr val="FF0000"/>
                </a:solidFill>
              </a:rPr>
              <a:t>人工智能</a:t>
            </a:r>
          </a:p>
        </p:txBody>
      </p:sp>
      <p:sp>
        <p:nvSpPr>
          <p:cNvPr id="7" name="矩形 6">
            <a:extLst>
              <a:ext uri="{FF2B5EF4-FFF2-40B4-BE49-F238E27FC236}">
                <a16:creationId xmlns:a16="http://schemas.microsoft.com/office/drawing/2014/main" id="{3DE0D979-7E85-2D4E-BD90-933A234CFBE5}"/>
              </a:ext>
            </a:extLst>
          </p:cNvPr>
          <p:cNvSpPr/>
          <p:nvPr/>
        </p:nvSpPr>
        <p:spPr>
          <a:xfrm>
            <a:off x="1079374" y="3809012"/>
            <a:ext cx="2664723" cy="236936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35D15D8-8085-094E-ADA8-5EC19E980EFA}"/>
              </a:ext>
            </a:extLst>
          </p:cNvPr>
          <p:cNvSpPr txBox="1"/>
          <p:nvPr/>
        </p:nvSpPr>
        <p:spPr>
          <a:xfrm>
            <a:off x="992220" y="3351811"/>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0" name="文本框 9">
            <a:extLst>
              <a:ext uri="{FF2B5EF4-FFF2-40B4-BE49-F238E27FC236}">
                <a16:creationId xmlns:a16="http://schemas.microsoft.com/office/drawing/2014/main" id="{9F71940E-F9F6-8C48-95BC-C584E03F56A6}"/>
              </a:ext>
            </a:extLst>
          </p:cNvPr>
          <p:cNvSpPr txBox="1"/>
          <p:nvPr/>
        </p:nvSpPr>
        <p:spPr>
          <a:xfrm>
            <a:off x="1079373" y="2525409"/>
            <a:ext cx="2664723" cy="646331"/>
          </a:xfrm>
          <a:prstGeom prst="rect">
            <a:avLst/>
          </a:prstGeom>
          <a:noFill/>
        </p:spPr>
        <p:txBody>
          <a:bodyPr wrap="square" rtlCol="0">
            <a:spAutoFit/>
          </a:bodyPr>
          <a:lstStyle/>
          <a:p>
            <a:r>
              <a:rPr kumimoji="1" lang="zh-CN" altLang="en-US" dirty="0">
                <a:solidFill>
                  <a:srgbClr val="FFC000"/>
                </a:solidFill>
              </a:rPr>
              <a:t>机器人，计算机视觉，自然语言处理等</a:t>
            </a:r>
          </a:p>
        </p:txBody>
      </p:sp>
      <p:sp>
        <p:nvSpPr>
          <p:cNvPr id="11" name="文本框 10">
            <a:extLst>
              <a:ext uri="{FF2B5EF4-FFF2-40B4-BE49-F238E27FC236}">
                <a16:creationId xmlns:a16="http://schemas.microsoft.com/office/drawing/2014/main" id="{DF9C77AF-16FD-764F-9207-6C8D631FB60B}"/>
              </a:ext>
            </a:extLst>
          </p:cNvPr>
          <p:cNvSpPr txBox="1"/>
          <p:nvPr/>
        </p:nvSpPr>
        <p:spPr>
          <a:xfrm>
            <a:off x="1163701" y="3868774"/>
            <a:ext cx="2496065" cy="369332"/>
          </a:xfrm>
          <a:prstGeom prst="rect">
            <a:avLst/>
          </a:prstGeom>
          <a:noFill/>
        </p:spPr>
        <p:txBody>
          <a:bodyPr wrap="square" rtlCol="0">
            <a:spAutoFit/>
          </a:bodyPr>
          <a:lstStyle/>
          <a:p>
            <a:r>
              <a:rPr kumimoji="1" lang="zh-CN" altLang="en-US" dirty="0">
                <a:solidFill>
                  <a:srgbClr val="92D050"/>
                </a:solidFill>
              </a:rPr>
              <a:t>分类</a:t>
            </a:r>
            <a:endParaRPr kumimoji="1" lang="en-US" altLang="zh-CN" dirty="0">
              <a:solidFill>
                <a:srgbClr val="92D050"/>
              </a:solidFill>
            </a:endParaRPr>
          </a:p>
        </p:txBody>
      </p:sp>
      <p:sp>
        <p:nvSpPr>
          <p:cNvPr id="12" name="文本框 11">
            <a:extLst>
              <a:ext uri="{FF2B5EF4-FFF2-40B4-BE49-F238E27FC236}">
                <a16:creationId xmlns:a16="http://schemas.microsoft.com/office/drawing/2014/main" id="{79000DE8-BE07-644B-8235-013009C07C33}"/>
              </a:ext>
            </a:extLst>
          </p:cNvPr>
          <p:cNvSpPr txBox="1"/>
          <p:nvPr/>
        </p:nvSpPr>
        <p:spPr>
          <a:xfrm>
            <a:off x="1101076" y="5459287"/>
            <a:ext cx="1918533" cy="369332"/>
          </a:xfrm>
          <a:prstGeom prst="rect">
            <a:avLst/>
          </a:prstGeom>
          <a:noFill/>
        </p:spPr>
        <p:txBody>
          <a:bodyPr wrap="square" rtlCol="0">
            <a:spAutoFit/>
          </a:bodyPr>
          <a:lstStyle/>
          <a:p>
            <a:r>
              <a:rPr kumimoji="1" lang="zh-CN" altLang="en-US" dirty="0">
                <a:solidFill>
                  <a:srgbClr val="92D050"/>
                </a:solidFill>
              </a:rPr>
              <a:t>决策：强化学习</a:t>
            </a:r>
          </a:p>
        </p:txBody>
      </p:sp>
      <p:sp>
        <p:nvSpPr>
          <p:cNvPr id="13" name="文本框 12">
            <a:extLst>
              <a:ext uri="{FF2B5EF4-FFF2-40B4-BE49-F238E27FC236}">
                <a16:creationId xmlns:a16="http://schemas.microsoft.com/office/drawing/2014/main" id="{CF608AE3-EFE8-5E40-83C4-7B76A7D3EF01}"/>
              </a:ext>
            </a:extLst>
          </p:cNvPr>
          <p:cNvSpPr txBox="1"/>
          <p:nvPr/>
        </p:nvSpPr>
        <p:spPr>
          <a:xfrm>
            <a:off x="5147320" y="1557076"/>
            <a:ext cx="2140086" cy="374515"/>
          </a:xfrm>
          <a:prstGeom prst="rect">
            <a:avLst/>
          </a:prstGeom>
          <a:noFill/>
        </p:spPr>
        <p:txBody>
          <a:bodyPr wrap="square" rtlCol="0">
            <a:spAutoFit/>
          </a:bodyPr>
          <a:lstStyle/>
          <a:p>
            <a:r>
              <a:rPr kumimoji="1" lang="zh-CN" altLang="en-US" dirty="0"/>
              <a:t>从方法的角度</a:t>
            </a:r>
          </a:p>
        </p:txBody>
      </p:sp>
      <p:sp>
        <p:nvSpPr>
          <p:cNvPr id="3" name="矩形 2">
            <a:extLst>
              <a:ext uri="{FF2B5EF4-FFF2-40B4-BE49-F238E27FC236}">
                <a16:creationId xmlns:a16="http://schemas.microsoft.com/office/drawing/2014/main" id="{708478A6-E153-FA45-9F73-7C28AB060DA6}"/>
              </a:ext>
            </a:extLst>
          </p:cNvPr>
          <p:cNvSpPr/>
          <p:nvPr/>
        </p:nvSpPr>
        <p:spPr>
          <a:xfrm>
            <a:off x="5147320" y="2248929"/>
            <a:ext cx="3801807" cy="42383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DE4AC603-5B02-8244-9AE9-D2A2B62B6F85}"/>
              </a:ext>
            </a:extLst>
          </p:cNvPr>
          <p:cNvSpPr txBox="1"/>
          <p:nvPr/>
        </p:nvSpPr>
        <p:spPr>
          <a:xfrm>
            <a:off x="5147320" y="1879597"/>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5" name="文本框 14">
            <a:extLst>
              <a:ext uri="{FF2B5EF4-FFF2-40B4-BE49-F238E27FC236}">
                <a16:creationId xmlns:a16="http://schemas.microsoft.com/office/drawing/2014/main" id="{BB328442-C612-5D4A-86F5-BDCDE084FD53}"/>
              </a:ext>
            </a:extLst>
          </p:cNvPr>
          <p:cNvSpPr txBox="1"/>
          <p:nvPr/>
        </p:nvSpPr>
        <p:spPr>
          <a:xfrm>
            <a:off x="5147320" y="2381601"/>
            <a:ext cx="2496065" cy="369332"/>
          </a:xfrm>
          <a:prstGeom prst="rect">
            <a:avLst/>
          </a:prstGeom>
          <a:noFill/>
        </p:spPr>
        <p:txBody>
          <a:bodyPr wrap="square" rtlCol="0">
            <a:spAutoFit/>
          </a:bodyPr>
          <a:lstStyle/>
          <a:p>
            <a:r>
              <a:rPr kumimoji="1" lang="zh-CN" altLang="en-US" dirty="0">
                <a:solidFill>
                  <a:srgbClr val="00B0F0"/>
                </a:solidFill>
              </a:rPr>
              <a:t>监督学习</a:t>
            </a:r>
            <a:endParaRPr kumimoji="1" lang="en-US" altLang="zh-CN" dirty="0">
              <a:solidFill>
                <a:srgbClr val="00B0F0"/>
              </a:solidFill>
            </a:endParaRPr>
          </a:p>
        </p:txBody>
      </p:sp>
      <p:sp>
        <p:nvSpPr>
          <p:cNvPr id="16" name="矩形 15">
            <a:extLst>
              <a:ext uri="{FF2B5EF4-FFF2-40B4-BE49-F238E27FC236}">
                <a16:creationId xmlns:a16="http://schemas.microsoft.com/office/drawing/2014/main" id="{5B27D685-F2A0-704B-BF7B-BDC17688894F}"/>
              </a:ext>
            </a:extLst>
          </p:cNvPr>
          <p:cNvSpPr/>
          <p:nvPr/>
        </p:nvSpPr>
        <p:spPr>
          <a:xfrm>
            <a:off x="5302963" y="2745510"/>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A327BF4-9DB2-8942-B710-9D4D4BBCFC2F}"/>
              </a:ext>
            </a:extLst>
          </p:cNvPr>
          <p:cNvSpPr txBox="1"/>
          <p:nvPr/>
        </p:nvSpPr>
        <p:spPr>
          <a:xfrm>
            <a:off x="5441429" y="2883605"/>
            <a:ext cx="2805576"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近邻、支持向量机</a:t>
            </a:r>
            <a:r>
              <a:rPr kumimoji="1" lang="en-US" altLang="zh-CN" dirty="0">
                <a:solidFill>
                  <a:srgbClr val="00B0F0"/>
                </a:solidFill>
              </a:rPr>
              <a:t>SVM</a:t>
            </a:r>
            <a:r>
              <a:rPr kumimoji="1" lang="zh-CN" altLang="en-US" dirty="0">
                <a:solidFill>
                  <a:srgbClr val="00B0F0"/>
                </a:solidFill>
              </a:rPr>
              <a:t>等</a:t>
            </a:r>
          </a:p>
        </p:txBody>
      </p:sp>
      <p:sp>
        <p:nvSpPr>
          <p:cNvPr id="19" name="文本框 18">
            <a:extLst>
              <a:ext uri="{FF2B5EF4-FFF2-40B4-BE49-F238E27FC236}">
                <a16:creationId xmlns:a16="http://schemas.microsoft.com/office/drawing/2014/main" id="{604095CE-BE51-FE4F-BD99-886EB92CBBEC}"/>
              </a:ext>
            </a:extLst>
          </p:cNvPr>
          <p:cNvSpPr txBox="1"/>
          <p:nvPr/>
        </p:nvSpPr>
        <p:spPr>
          <a:xfrm>
            <a:off x="5147320" y="3325413"/>
            <a:ext cx="2496065" cy="369332"/>
          </a:xfrm>
          <a:prstGeom prst="rect">
            <a:avLst/>
          </a:prstGeom>
          <a:noFill/>
        </p:spPr>
        <p:txBody>
          <a:bodyPr wrap="square" rtlCol="0">
            <a:spAutoFit/>
          </a:bodyPr>
          <a:lstStyle/>
          <a:p>
            <a:r>
              <a:rPr kumimoji="1" lang="zh-CN" altLang="en-US" dirty="0">
                <a:solidFill>
                  <a:srgbClr val="00B0F0"/>
                </a:solidFill>
              </a:rPr>
              <a:t>非监督学习</a:t>
            </a:r>
            <a:endParaRPr kumimoji="1" lang="en-US" altLang="zh-CN" dirty="0">
              <a:solidFill>
                <a:srgbClr val="00B0F0"/>
              </a:solidFill>
            </a:endParaRPr>
          </a:p>
        </p:txBody>
      </p:sp>
      <p:sp>
        <p:nvSpPr>
          <p:cNvPr id="20" name="矩形 19">
            <a:extLst>
              <a:ext uri="{FF2B5EF4-FFF2-40B4-BE49-F238E27FC236}">
                <a16:creationId xmlns:a16="http://schemas.microsoft.com/office/drawing/2014/main" id="{B161C702-9A1F-C040-AE66-BC64B9D849AD}"/>
              </a:ext>
            </a:extLst>
          </p:cNvPr>
          <p:cNvSpPr/>
          <p:nvPr/>
        </p:nvSpPr>
        <p:spPr>
          <a:xfrm>
            <a:off x="5302963" y="3689322"/>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63467A6-D2BB-C047-986F-07A6AAB88AAB}"/>
              </a:ext>
            </a:extLst>
          </p:cNvPr>
          <p:cNvSpPr txBox="1"/>
          <p:nvPr/>
        </p:nvSpPr>
        <p:spPr>
          <a:xfrm>
            <a:off x="5441429" y="3822607"/>
            <a:ext cx="1010213"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聚类等</a:t>
            </a:r>
          </a:p>
        </p:txBody>
      </p:sp>
      <p:sp>
        <p:nvSpPr>
          <p:cNvPr id="22" name="文本框 21">
            <a:extLst>
              <a:ext uri="{FF2B5EF4-FFF2-40B4-BE49-F238E27FC236}">
                <a16:creationId xmlns:a16="http://schemas.microsoft.com/office/drawing/2014/main" id="{62FADF2B-3C06-4F4F-A86F-B999664692A5}"/>
              </a:ext>
            </a:extLst>
          </p:cNvPr>
          <p:cNvSpPr txBox="1"/>
          <p:nvPr/>
        </p:nvSpPr>
        <p:spPr>
          <a:xfrm>
            <a:off x="1151580" y="4624363"/>
            <a:ext cx="2496065" cy="369332"/>
          </a:xfrm>
          <a:prstGeom prst="rect">
            <a:avLst/>
          </a:prstGeom>
          <a:noFill/>
        </p:spPr>
        <p:txBody>
          <a:bodyPr wrap="square" rtlCol="0">
            <a:spAutoFit/>
          </a:bodyPr>
          <a:lstStyle/>
          <a:p>
            <a:r>
              <a:rPr kumimoji="1" lang="zh-CN" altLang="en-US" dirty="0">
                <a:solidFill>
                  <a:srgbClr val="92D050"/>
                </a:solidFill>
              </a:rPr>
              <a:t>回归</a:t>
            </a:r>
            <a:endParaRPr kumimoji="1" lang="en-US" altLang="zh-CN" dirty="0">
              <a:solidFill>
                <a:srgbClr val="92D050"/>
              </a:solidFill>
            </a:endParaRPr>
          </a:p>
        </p:txBody>
      </p:sp>
      <p:sp>
        <p:nvSpPr>
          <p:cNvPr id="24" name="矩形 23">
            <a:extLst>
              <a:ext uri="{FF2B5EF4-FFF2-40B4-BE49-F238E27FC236}">
                <a16:creationId xmlns:a16="http://schemas.microsoft.com/office/drawing/2014/main" id="{7FAC6998-5EC8-2841-BF17-076701CD83A4}"/>
              </a:ext>
            </a:extLst>
          </p:cNvPr>
          <p:cNvSpPr/>
          <p:nvPr/>
        </p:nvSpPr>
        <p:spPr>
          <a:xfrm>
            <a:off x="5302963" y="4847616"/>
            <a:ext cx="2944042" cy="13307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D767BA8-C940-DA43-A3D2-DD0D2DD64CC9}"/>
              </a:ext>
            </a:extLst>
          </p:cNvPr>
          <p:cNvSpPr txBox="1"/>
          <p:nvPr/>
        </p:nvSpPr>
        <p:spPr>
          <a:xfrm>
            <a:off x="5323825" y="4387129"/>
            <a:ext cx="1331808" cy="369332"/>
          </a:xfrm>
          <a:prstGeom prst="rect">
            <a:avLst/>
          </a:prstGeom>
          <a:noFill/>
        </p:spPr>
        <p:txBody>
          <a:bodyPr wrap="square" rtlCol="0">
            <a:spAutoFit/>
          </a:bodyPr>
          <a:lstStyle/>
          <a:p>
            <a:r>
              <a:rPr kumimoji="1" lang="zh-CN" altLang="en-US" dirty="0">
                <a:solidFill>
                  <a:srgbClr val="00B0F0"/>
                </a:solidFill>
              </a:rPr>
              <a:t>深度学习</a:t>
            </a:r>
          </a:p>
        </p:txBody>
      </p:sp>
      <p:sp>
        <p:nvSpPr>
          <p:cNvPr id="26" name="文本框 25">
            <a:extLst>
              <a:ext uri="{FF2B5EF4-FFF2-40B4-BE49-F238E27FC236}">
                <a16:creationId xmlns:a16="http://schemas.microsoft.com/office/drawing/2014/main" id="{8D990F2F-788A-C440-9427-D1720F359F05}"/>
              </a:ext>
            </a:extLst>
          </p:cNvPr>
          <p:cNvSpPr txBox="1"/>
          <p:nvPr/>
        </p:nvSpPr>
        <p:spPr>
          <a:xfrm>
            <a:off x="5441939" y="4962799"/>
            <a:ext cx="2666090" cy="1200329"/>
          </a:xfrm>
          <a:prstGeom prst="rect">
            <a:avLst/>
          </a:prstGeom>
          <a:noFill/>
        </p:spPr>
        <p:txBody>
          <a:bodyPr wrap="square" rtlCol="0">
            <a:spAutoFit/>
          </a:bodyPr>
          <a:lstStyle/>
          <a:p>
            <a:r>
              <a:rPr kumimoji="1" lang="zh-CN" altLang="en-US" dirty="0">
                <a:solidFill>
                  <a:srgbClr val="00B0F0"/>
                </a:solidFill>
              </a:rPr>
              <a:t>神经网络、卷积神经网络</a:t>
            </a:r>
            <a:r>
              <a:rPr kumimoji="1" lang="en-US" altLang="zh-CN" dirty="0">
                <a:solidFill>
                  <a:srgbClr val="00B0F0"/>
                </a:solidFill>
              </a:rPr>
              <a:t>CNN</a:t>
            </a:r>
            <a:r>
              <a:rPr kumimoji="1" lang="zh-CN" altLang="en-US" dirty="0">
                <a:solidFill>
                  <a:srgbClr val="00B0F0"/>
                </a:solidFill>
              </a:rPr>
              <a:t>、循环神经网络</a:t>
            </a:r>
            <a:r>
              <a:rPr kumimoji="1" lang="en-US" altLang="zh-CN" dirty="0">
                <a:solidFill>
                  <a:srgbClr val="00B0F0"/>
                </a:solidFill>
              </a:rPr>
              <a:t>RNN</a:t>
            </a:r>
            <a:r>
              <a:rPr kumimoji="1" lang="zh-CN" altLang="en-US" dirty="0">
                <a:solidFill>
                  <a:srgbClr val="00B0F0"/>
                </a:solidFill>
              </a:rPr>
              <a:t>、生成对抗神经网络</a:t>
            </a:r>
            <a:r>
              <a:rPr kumimoji="1" lang="en-US" altLang="zh-CN" dirty="0">
                <a:solidFill>
                  <a:srgbClr val="00B0F0"/>
                </a:solidFill>
              </a:rPr>
              <a:t>GAN</a:t>
            </a:r>
            <a:r>
              <a:rPr kumimoji="1" lang="zh-CN" altLang="en-US" dirty="0">
                <a:solidFill>
                  <a:srgbClr val="00B0F0"/>
                </a:solidFill>
              </a:rPr>
              <a:t>等</a:t>
            </a:r>
          </a:p>
        </p:txBody>
      </p:sp>
    </p:spTree>
    <p:extLst>
      <p:ext uri="{BB962C8B-B14F-4D97-AF65-F5344CB8AC3E}">
        <p14:creationId xmlns:p14="http://schemas.microsoft.com/office/powerpoint/2010/main" val="134054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32954DF-27D7-C24F-9CC2-325A6835F04A}"/>
              </a:ext>
            </a:extLst>
          </p:cNvPr>
          <p:cNvPicPr>
            <a:picLocks noChangeAspect="1"/>
          </p:cNvPicPr>
          <p:nvPr/>
        </p:nvPicPr>
        <p:blipFill>
          <a:blip r:embed="rId2"/>
          <a:stretch>
            <a:fillRect/>
          </a:stretch>
        </p:blipFill>
        <p:spPr>
          <a:xfrm>
            <a:off x="0" y="3776370"/>
            <a:ext cx="5715000" cy="444500"/>
          </a:xfrm>
          <a:prstGeom prst="rect">
            <a:avLst/>
          </a:prstGeom>
        </p:spPr>
      </p:pic>
      <p:pic>
        <p:nvPicPr>
          <p:cNvPr id="25" name="图片 24">
            <a:extLst>
              <a:ext uri="{FF2B5EF4-FFF2-40B4-BE49-F238E27FC236}">
                <a16:creationId xmlns:a16="http://schemas.microsoft.com/office/drawing/2014/main" id="{D5BF783E-85D4-C14C-804C-1116918B7A94}"/>
              </a:ext>
            </a:extLst>
          </p:cNvPr>
          <p:cNvPicPr>
            <a:picLocks noChangeAspect="1"/>
          </p:cNvPicPr>
          <p:nvPr/>
        </p:nvPicPr>
        <p:blipFill>
          <a:blip r:embed="rId3"/>
          <a:stretch>
            <a:fillRect/>
          </a:stretch>
        </p:blipFill>
        <p:spPr>
          <a:xfrm>
            <a:off x="279400" y="1174929"/>
            <a:ext cx="3594100" cy="4191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212032" y="1196122"/>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2593032" y="1723467"/>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2631132" y="1592997"/>
            <a:ext cx="0" cy="4998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值最优性函数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值最优性函数</a:t>
            </a:r>
          </a:p>
        </p:txBody>
      </p:sp>
      <p:sp>
        <p:nvSpPr>
          <p:cNvPr id="20" name="矩形 19">
            <a:extLst>
              <a:ext uri="{FF2B5EF4-FFF2-40B4-BE49-F238E27FC236}">
                <a16:creationId xmlns:a16="http://schemas.microsoft.com/office/drawing/2014/main" id="{CBE8706E-2181-DD4D-83CC-4FACD60C672C}"/>
              </a:ext>
            </a:extLst>
          </p:cNvPr>
          <p:cNvSpPr/>
          <p:nvPr/>
        </p:nvSpPr>
        <p:spPr>
          <a:xfrm>
            <a:off x="4216400" y="38208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70400" y="4285108"/>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1521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1B87034A-861D-FD4F-B520-E6E8C7653860}"/>
              </a:ext>
            </a:extLst>
          </p:cNvPr>
          <p:cNvPicPr>
            <a:picLocks noChangeAspect="1"/>
          </p:cNvPicPr>
          <p:nvPr/>
        </p:nvPicPr>
        <p:blipFill>
          <a:blip r:embed="rId4"/>
          <a:stretch>
            <a:fillRect/>
          </a:stretch>
        </p:blipFill>
        <p:spPr>
          <a:xfrm>
            <a:off x="279400" y="672317"/>
            <a:ext cx="9994900" cy="431800"/>
          </a:xfrm>
          <a:prstGeom prst="rect">
            <a:avLst/>
          </a:prstGeom>
        </p:spPr>
      </p:pic>
      <p:pic>
        <p:nvPicPr>
          <p:cNvPr id="26" name="图片 25">
            <a:extLst>
              <a:ext uri="{FF2B5EF4-FFF2-40B4-BE49-F238E27FC236}">
                <a16:creationId xmlns:a16="http://schemas.microsoft.com/office/drawing/2014/main" id="{20E69C5D-C4F7-BE4C-8A89-6DEC92143A7D}"/>
              </a:ext>
            </a:extLst>
          </p:cNvPr>
          <p:cNvPicPr>
            <a:picLocks noChangeAspect="1"/>
          </p:cNvPicPr>
          <p:nvPr/>
        </p:nvPicPr>
        <p:blipFill>
          <a:blip r:embed="rId2"/>
          <a:stretch>
            <a:fillRect/>
          </a:stretch>
        </p:blipFill>
        <p:spPr>
          <a:xfrm>
            <a:off x="2076450" y="2091767"/>
            <a:ext cx="5715000" cy="444500"/>
          </a:xfrm>
          <a:prstGeom prst="rect">
            <a:avLst/>
          </a:prstGeom>
        </p:spPr>
      </p:pic>
      <p:pic>
        <p:nvPicPr>
          <p:cNvPr id="28" name="图片 27">
            <a:extLst>
              <a:ext uri="{FF2B5EF4-FFF2-40B4-BE49-F238E27FC236}">
                <a16:creationId xmlns:a16="http://schemas.microsoft.com/office/drawing/2014/main" id="{75E6CDFD-71CF-ED4A-A288-031580A1EB74}"/>
              </a:ext>
            </a:extLst>
          </p:cNvPr>
          <p:cNvPicPr>
            <a:picLocks noChangeAspect="1"/>
          </p:cNvPicPr>
          <p:nvPr/>
        </p:nvPicPr>
        <p:blipFill>
          <a:blip r:embed="rId5"/>
          <a:stretch>
            <a:fillRect/>
          </a:stretch>
        </p:blipFill>
        <p:spPr>
          <a:xfrm>
            <a:off x="0" y="3390090"/>
            <a:ext cx="12192000" cy="381000"/>
          </a:xfrm>
          <a:prstGeom prst="rect">
            <a:avLst/>
          </a:prstGeom>
        </p:spPr>
      </p:pic>
      <p:pic>
        <p:nvPicPr>
          <p:cNvPr id="30" name="图片 29">
            <a:extLst>
              <a:ext uri="{FF2B5EF4-FFF2-40B4-BE49-F238E27FC236}">
                <a16:creationId xmlns:a16="http://schemas.microsoft.com/office/drawing/2014/main" id="{52A137F6-0ACD-1749-AF67-FA3FC35A0268}"/>
              </a:ext>
            </a:extLst>
          </p:cNvPr>
          <p:cNvPicPr>
            <a:picLocks noChangeAspect="1"/>
          </p:cNvPicPr>
          <p:nvPr/>
        </p:nvPicPr>
        <p:blipFill>
          <a:blip r:embed="rId3"/>
          <a:stretch>
            <a:fillRect/>
          </a:stretch>
        </p:blipFill>
        <p:spPr>
          <a:xfrm>
            <a:off x="4197350" y="4718678"/>
            <a:ext cx="3594100" cy="419100"/>
          </a:xfrm>
          <a:prstGeom prst="rect">
            <a:avLst/>
          </a:prstGeom>
        </p:spPr>
      </p:pic>
    </p:spTree>
    <p:extLst>
      <p:ext uri="{BB962C8B-B14F-4D97-AF65-F5344CB8AC3E}">
        <p14:creationId xmlns:p14="http://schemas.microsoft.com/office/powerpoint/2010/main" val="4229667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28CD1-DF3C-0F43-AAD2-D65AD99A38DD}"/>
              </a:ext>
            </a:extLst>
          </p:cNvPr>
          <p:cNvSpPr>
            <a:spLocks noGrp="1"/>
          </p:cNvSpPr>
          <p:nvPr>
            <p:ph type="title"/>
          </p:nvPr>
        </p:nvSpPr>
        <p:spPr>
          <a:xfrm>
            <a:off x="677334" y="169253"/>
            <a:ext cx="8596668" cy="1320800"/>
          </a:xfrm>
        </p:spPr>
        <p:txBody>
          <a:bodyPr/>
          <a:lstStyle/>
          <a:p>
            <a:r>
              <a:rPr kumimoji="1" lang="zh-CN" altLang="en-US" dirty="0">
                <a:solidFill>
                  <a:schemeClr val="tx1"/>
                </a:solidFill>
              </a:rPr>
              <a:t>动态规划</a:t>
            </a:r>
          </a:p>
        </p:txBody>
      </p:sp>
      <p:sp>
        <p:nvSpPr>
          <p:cNvPr id="3" name="内容占位符 2">
            <a:extLst>
              <a:ext uri="{FF2B5EF4-FFF2-40B4-BE49-F238E27FC236}">
                <a16:creationId xmlns:a16="http://schemas.microsoft.com/office/drawing/2014/main" id="{7D83686D-E62F-F140-88B6-569B0BA10A2B}"/>
              </a:ext>
            </a:extLst>
          </p:cNvPr>
          <p:cNvSpPr>
            <a:spLocks noGrp="1"/>
          </p:cNvSpPr>
          <p:nvPr>
            <p:ph idx="1"/>
          </p:nvPr>
        </p:nvSpPr>
        <p:spPr>
          <a:xfrm>
            <a:off x="677334" y="967408"/>
            <a:ext cx="8596668" cy="3880773"/>
          </a:xfrm>
        </p:spPr>
        <p:txBody>
          <a:bodyPr/>
          <a:lstStyle/>
          <a:p>
            <a:r>
              <a:rPr kumimoji="1" lang="zh-CN" altLang="en-US" dirty="0"/>
              <a:t>动态规划需要在模型</a:t>
            </a:r>
            <a:r>
              <a:rPr kumimoji="1" lang="zh-CN" altLang="en-US" dirty="0">
                <a:solidFill>
                  <a:srgbClr val="FF0000"/>
                </a:solidFill>
              </a:rPr>
              <a:t>已知</a:t>
            </a:r>
            <a:r>
              <a:rPr kumimoji="1" lang="zh-CN" altLang="en-US" dirty="0"/>
              <a:t>的前提下进行</a:t>
            </a:r>
            <a:endParaRPr kumimoji="1" lang="en-US" altLang="zh-CN" dirty="0"/>
          </a:p>
          <a:p>
            <a:r>
              <a:rPr kumimoji="1" lang="zh-CN" altLang="en-US" dirty="0"/>
              <a:t>即假设我们已经对整个环境了如指掌了：</a:t>
            </a:r>
            <a:endParaRPr kumimoji="1" lang="en-US" altLang="zh-CN" dirty="0"/>
          </a:p>
          <a:p>
            <a:r>
              <a:rPr kumimoji="1" lang="zh-CN" altLang="en-US" dirty="0"/>
              <a:t>一共有多少个</a:t>
            </a:r>
            <a:r>
              <a:rPr kumimoji="1" lang="zh-CN" altLang="en-US" dirty="0">
                <a:solidFill>
                  <a:srgbClr val="FF0000"/>
                </a:solidFill>
              </a:rPr>
              <a:t>状态</a:t>
            </a:r>
            <a:endParaRPr kumimoji="1" lang="en-US" altLang="zh-CN" dirty="0">
              <a:solidFill>
                <a:srgbClr val="FF0000"/>
              </a:solidFill>
            </a:endParaRPr>
          </a:p>
          <a:p>
            <a:r>
              <a:rPr kumimoji="1" lang="zh-CN" altLang="en-US" dirty="0"/>
              <a:t>一共有多少个</a:t>
            </a:r>
            <a:r>
              <a:rPr kumimoji="1" lang="zh-CN" altLang="en-US" dirty="0">
                <a:solidFill>
                  <a:srgbClr val="FF0000"/>
                </a:solidFill>
              </a:rPr>
              <a:t>动作</a:t>
            </a:r>
            <a:endParaRPr kumimoji="1" lang="en-US" altLang="zh-CN" dirty="0">
              <a:solidFill>
                <a:srgbClr val="FF0000"/>
              </a:solidFill>
            </a:endParaRPr>
          </a:p>
          <a:p>
            <a:r>
              <a:rPr kumimoji="1" lang="zh-CN" altLang="en-US" dirty="0"/>
              <a:t>每个状态下选择动作后的</a:t>
            </a:r>
            <a:r>
              <a:rPr kumimoji="1" lang="zh-CN" altLang="en-US" dirty="0">
                <a:solidFill>
                  <a:srgbClr val="FF0000"/>
                </a:solidFill>
              </a:rPr>
              <a:t>状态转移概率 </a:t>
            </a:r>
            <a:r>
              <a:rPr kumimoji="1" lang="zh-CN" altLang="en-US" dirty="0"/>
              <a:t>和 对应的</a:t>
            </a:r>
            <a:r>
              <a:rPr kumimoji="1" lang="zh-CN" altLang="en-US" dirty="0">
                <a:solidFill>
                  <a:srgbClr val="FF0000"/>
                </a:solidFill>
              </a:rPr>
              <a:t>奖励</a:t>
            </a:r>
            <a:endParaRPr kumimoji="1" lang="en-US" altLang="zh-CN" dirty="0">
              <a:solidFill>
                <a:srgbClr val="FF0000"/>
              </a:solidFill>
            </a:endParaRPr>
          </a:p>
          <a:p>
            <a:r>
              <a:rPr kumimoji="1" lang="zh-CN" altLang="en-US" dirty="0">
                <a:solidFill>
                  <a:srgbClr val="FF0000"/>
                </a:solidFill>
              </a:rPr>
              <a:t>折扣率</a:t>
            </a:r>
            <a:r>
              <a:rPr kumimoji="1" lang="zh-CN" altLang="en-US" dirty="0"/>
              <a:t>是多少</a:t>
            </a:r>
            <a:endParaRPr kumimoji="1" lang="en-US" altLang="zh-CN" dirty="0"/>
          </a:p>
          <a:p>
            <a:r>
              <a:rPr kumimoji="1" lang="zh-CN" altLang="en-US" dirty="0"/>
              <a:t>以上标红的就是 </a:t>
            </a:r>
            <a:r>
              <a:rPr kumimoji="1" lang="zh-CN" altLang="en-US" dirty="0">
                <a:solidFill>
                  <a:srgbClr val="FF0000"/>
                </a:solidFill>
              </a:rPr>
              <a:t>有限</a:t>
            </a:r>
            <a:r>
              <a:rPr kumimoji="1" lang="en-US" altLang="zh-CN" dirty="0">
                <a:solidFill>
                  <a:srgbClr val="FF0000"/>
                </a:solidFill>
              </a:rPr>
              <a:t>MDP</a:t>
            </a:r>
            <a:r>
              <a:rPr kumimoji="1" lang="zh-CN" altLang="en-US" dirty="0"/>
              <a:t>中的</a:t>
            </a:r>
            <a:r>
              <a:rPr kumimoji="1" lang="zh-CN" altLang="en-US" dirty="0">
                <a:solidFill>
                  <a:srgbClr val="FF0000"/>
                </a:solidFill>
              </a:rPr>
              <a:t>五元组</a:t>
            </a:r>
          </a:p>
        </p:txBody>
      </p:sp>
      <p:sp>
        <p:nvSpPr>
          <p:cNvPr id="4" name="文本框 3">
            <a:extLst>
              <a:ext uri="{FF2B5EF4-FFF2-40B4-BE49-F238E27FC236}">
                <a16:creationId xmlns:a16="http://schemas.microsoft.com/office/drawing/2014/main" id="{5D64337D-38B4-FC4C-863D-76FB512517B4}"/>
              </a:ext>
            </a:extLst>
          </p:cNvPr>
          <p:cNvSpPr txBox="1"/>
          <p:nvPr/>
        </p:nvSpPr>
        <p:spPr>
          <a:xfrm>
            <a:off x="677334" y="3892010"/>
            <a:ext cx="9187130" cy="1754326"/>
          </a:xfrm>
          <a:prstGeom prst="rect">
            <a:avLst/>
          </a:prstGeom>
          <a:noFill/>
        </p:spPr>
        <p:txBody>
          <a:bodyPr wrap="none" rtlCol="0">
            <a:spAutoFit/>
          </a:bodyPr>
          <a:lstStyle/>
          <a:p>
            <a:r>
              <a:rPr kumimoji="1" lang="zh-CN" altLang="en-US" dirty="0"/>
              <a:t>我们现在已经拥有了整个游戏的完整攻略了，如何能通过这些已知的条件找出</a:t>
            </a:r>
            <a:r>
              <a:rPr kumimoji="1" lang="zh-CN" altLang="en-US" dirty="0">
                <a:solidFill>
                  <a:srgbClr val="FF0000"/>
                </a:solidFill>
              </a:rPr>
              <a:t>最优策略</a:t>
            </a:r>
            <a:r>
              <a:rPr kumimoji="1" lang="zh-CN" altLang="en-US" dirty="0"/>
              <a:t>呢</a:t>
            </a:r>
            <a:endParaRPr kumimoji="1" lang="en-US" altLang="zh-CN" dirty="0"/>
          </a:p>
          <a:p>
            <a:r>
              <a:rPr kumimoji="1" lang="zh-CN" altLang="en-US" dirty="0"/>
              <a:t>分以下几步：</a:t>
            </a:r>
            <a:endParaRPr kumimoji="1" lang="en-US" altLang="zh-CN" dirty="0"/>
          </a:p>
          <a:p>
            <a:r>
              <a:rPr kumimoji="1" lang="en-US" altLang="zh-CN" dirty="0"/>
              <a:t>0.</a:t>
            </a:r>
            <a:r>
              <a:rPr kumimoji="1" lang="zh-CN" altLang="en-US" dirty="0"/>
              <a:t> 迭代策略评估，获得状态价值函数</a:t>
            </a:r>
            <a:endParaRPr kumimoji="1" lang="en-US" altLang="zh-CN" dirty="0"/>
          </a:p>
          <a:p>
            <a:pPr marL="342900" indent="-342900">
              <a:buAutoNum type="arabicPeriod"/>
            </a:pPr>
            <a:r>
              <a:rPr kumimoji="1" lang="zh-CN" altLang="en-US" dirty="0"/>
              <a:t>通过状态价值函数 得到 动作价值函数</a:t>
            </a:r>
            <a:endParaRPr kumimoji="1" lang="en-US" altLang="zh-CN" dirty="0"/>
          </a:p>
          <a:p>
            <a:pPr marL="342900" indent="-342900">
              <a:buAutoNum type="arabicPeriod"/>
            </a:pPr>
            <a:r>
              <a:rPr kumimoji="1" lang="zh-CN" altLang="en-US" dirty="0"/>
              <a:t>根据动作价值函数 更新策略</a:t>
            </a:r>
            <a:endParaRPr kumimoji="1" lang="en-US" altLang="zh-CN" dirty="0"/>
          </a:p>
          <a:p>
            <a:pPr marL="342900" indent="-342900">
              <a:buAutoNum type="arabicPeriod"/>
            </a:pPr>
            <a:r>
              <a:rPr kumimoji="1" lang="zh-CN" altLang="en-US" dirty="0"/>
              <a:t>重复 </a:t>
            </a:r>
            <a:r>
              <a:rPr kumimoji="1" lang="en-US" altLang="zh-CN" dirty="0"/>
              <a:t>0</a:t>
            </a:r>
            <a:r>
              <a:rPr kumimoji="1" lang="zh-CN" altLang="en-US" dirty="0"/>
              <a:t>， </a:t>
            </a:r>
            <a:r>
              <a:rPr kumimoji="1" lang="en-US" altLang="zh-CN" dirty="0"/>
              <a:t>1</a:t>
            </a:r>
            <a:r>
              <a:rPr kumimoji="1" lang="zh-CN" altLang="en-US" dirty="0"/>
              <a:t>， </a:t>
            </a:r>
            <a:r>
              <a:rPr kumimoji="1" lang="en-US" altLang="zh-CN" dirty="0"/>
              <a:t>2</a:t>
            </a:r>
            <a:r>
              <a:rPr kumimoji="1" lang="zh-CN" altLang="en-US" dirty="0"/>
              <a:t>直到获取最优策略</a:t>
            </a:r>
          </a:p>
        </p:txBody>
      </p:sp>
    </p:spTree>
    <p:extLst>
      <p:ext uri="{BB962C8B-B14F-4D97-AF65-F5344CB8AC3E}">
        <p14:creationId xmlns:p14="http://schemas.microsoft.com/office/powerpoint/2010/main" val="53177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1DDC-F0E3-9448-A3BE-95A6276F18A1}"/>
              </a:ext>
            </a:extLst>
          </p:cNvPr>
          <p:cNvSpPr>
            <a:spLocks noGrp="1"/>
          </p:cNvSpPr>
          <p:nvPr>
            <p:ph type="title"/>
          </p:nvPr>
        </p:nvSpPr>
        <p:spPr>
          <a:xfrm>
            <a:off x="677334" y="141248"/>
            <a:ext cx="8596668" cy="1320800"/>
          </a:xfrm>
        </p:spPr>
        <p:txBody>
          <a:bodyPr/>
          <a:lstStyle/>
          <a:p>
            <a:r>
              <a:rPr kumimoji="1" lang="zh-CN" altLang="en-US" dirty="0">
                <a:solidFill>
                  <a:schemeClr val="tx1"/>
                </a:solidFill>
              </a:rPr>
              <a:t>迭代策略评估</a:t>
            </a:r>
          </a:p>
        </p:txBody>
      </p:sp>
      <p:pic>
        <p:nvPicPr>
          <p:cNvPr id="4" name="图片 3">
            <a:extLst>
              <a:ext uri="{FF2B5EF4-FFF2-40B4-BE49-F238E27FC236}">
                <a16:creationId xmlns:a16="http://schemas.microsoft.com/office/drawing/2014/main" id="{E8AD9886-9E46-2E4C-8CB0-0BFC280F49F3}"/>
              </a:ext>
            </a:extLst>
          </p:cNvPr>
          <p:cNvPicPr>
            <a:picLocks noChangeAspect="1"/>
          </p:cNvPicPr>
          <p:nvPr/>
        </p:nvPicPr>
        <p:blipFill>
          <a:blip r:embed="rId2"/>
          <a:stretch>
            <a:fillRect/>
          </a:stretch>
        </p:blipFill>
        <p:spPr>
          <a:xfrm>
            <a:off x="376249" y="1852341"/>
            <a:ext cx="8259946" cy="3809574"/>
          </a:xfrm>
          <a:prstGeom prst="rect">
            <a:avLst/>
          </a:prstGeom>
        </p:spPr>
      </p:pic>
      <p:sp>
        <p:nvSpPr>
          <p:cNvPr id="5" name="文本框 4">
            <a:extLst>
              <a:ext uri="{FF2B5EF4-FFF2-40B4-BE49-F238E27FC236}">
                <a16:creationId xmlns:a16="http://schemas.microsoft.com/office/drawing/2014/main" id="{58E8090F-5B77-AF47-A789-30B3A0DDBE28}"/>
              </a:ext>
            </a:extLst>
          </p:cNvPr>
          <p:cNvSpPr txBox="1"/>
          <p:nvPr/>
        </p:nvSpPr>
        <p:spPr>
          <a:xfrm>
            <a:off x="376250" y="845053"/>
            <a:ext cx="8778902" cy="923330"/>
          </a:xfrm>
          <a:prstGeom prst="rect">
            <a:avLst/>
          </a:prstGeom>
          <a:noFill/>
        </p:spPr>
        <p:txBody>
          <a:bodyPr wrap="square" rtlCol="0">
            <a:spAutoFit/>
          </a:bodyPr>
          <a:lstStyle/>
          <a:p>
            <a:r>
              <a:rPr kumimoji="1" lang="zh-CN" altLang="en-US" dirty="0"/>
              <a:t>这里由于状态转移概率已知，策略我们起始用</a:t>
            </a:r>
            <a:r>
              <a:rPr kumimoji="1" lang="zh-CN" altLang="en-US" dirty="0">
                <a:solidFill>
                  <a:srgbClr val="FF0000"/>
                </a:solidFill>
              </a:rPr>
              <a:t>完全随机策略</a:t>
            </a:r>
            <a:r>
              <a:rPr kumimoji="1" lang="zh-CN" altLang="en-US" dirty="0"/>
              <a:t>（所有动作选择的概率是一样的）</a:t>
            </a:r>
            <a:endParaRPr kumimoji="1" lang="en-US" altLang="zh-CN" dirty="0"/>
          </a:p>
          <a:p>
            <a:r>
              <a:rPr kumimoji="1" lang="zh-CN" altLang="en-US" dirty="0"/>
              <a:t>就能得到右边的这些等式</a:t>
            </a:r>
          </a:p>
        </p:txBody>
      </p:sp>
      <p:sp>
        <p:nvSpPr>
          <p:cNvPr id="6" name="文本框 5">
            <a:extLst>
              <a:ext uri="{FF2B5EF4-FFF2-40B4-BE49-F238E27FC236}">
                <a16:creationId xmlns:a16="http://schemas.microsoft.com/office/drawing/2014/main" id="{5D51CB38-EFB1-FF4B-98BE-6B4CFE0BEF7E}"/>
              </a:ext>
            </a:extLst>
          </p:cNvPr>
          <p:cNvSpPr txBox="1"/>
          <p:nvPr/>
        </p:nvSpPr>
        <p:spPr>
          <a:xfrm>
            <a:off x="307858" y="5934670"/>
            <a:ext cx="8847294" cy="923330"/>
          </a:xfrm>
          <a:prstGeom prst="rect">
            <a:avLst/>
          </a:prstGeom>
          <a:noFill/>
        </p:spPr>
        <p:txBody>
          <a:bodyPr wrap="none" rtlCol="0">
            <a:spAutoFit/>
          </a:bodyPr>
          <a:lstStyle/>
          <a:p>
            <a:r>
              <a:rPr kumimoji="1" lang="zh-CN" altLang="en-US" dirty="0"/>
              <a:t>这</a:t>
            </a:r>
            <a:r>
              <a:rPr kumimoji="1" lang="en-US" altLang="zh-CN" dirty="0"/>
              <a:t>4</a:t>
            </a:r>
            <a:r>
              <a:rPr kumimoji="1" lang="zh-CN" altLang="en-US" dirty="0"/>
              <a:t>个等式就能看出其实是一个方程组，通过解</a:t>
            </a:r>
            <a:r>
              <a:rPr kumimoji="1" lang="zh-CN" altLang="en-US" dirty="0">
                <a:solidFill>
                  <a:srgbClr val="FF0000"/>
                </a:solidFill>
              </a:rPr>
              <a:t>方程组</a:t>
            </a:r>
            <a:r>
              <a:rPr kumimoji="1" lang="zh-CN" altLang="en-US" dirty="0"/>
              <a:t>就能得到每个状态的期望价值了</a:t>
            </a:r>
            <a:endParaRPr kumimoji="1" lang="en-US" altLang="zh-CN" dirty="0"/>
          </a:p>
          <a:p>
            <a:endParaRPr kumimoji="1" lang="en-US" altLang="zh-CN" dirty="0"/>
          </a:p>
          <a:p>
            <a:r>
              <a:rPr kumimoji="1" lang="zh-CN" altLang="en-US" dirty="0"/>
              <a:t>但是当状态空间</a:t>
            </a:r>
            <a:r>
              <a:rPr kumimoji="1" lang="zh-CN" altLang="en-US" dirty="0">
                <a:solidFill>
                  <a:srgbClr val="FF0000"/>
                </a:solidFill>
              </a:rPr>
              <a:t>非常大</a:t>
            </a:r>
            <a:r>
              <a:rPr kumimoji="1" lang="zh-CN" altLang="en-US" dirty="0"/>
              <a:t>的时候，这方法就</a:t>
            </a:r>
            <a:r>
              <a:rPr kumimoji="1" lang="zh-CN" altLang="en-US" dirty="0">
                <a:solidFill>
                  <a:srgbClr val="FF0000"/>
                </a:solidFill>
              </a:rPr>
              <a:t>不靠谱</a:t>
            </a:r>
            <a:r>
              <a:rPr kumimoji="1" lang="zh-CN" altLang="en-US" dirty="0"/>
              <a:t>了</a:t>
            </a:r>
          </a:p>
        </p:txBody>
      </p:sp>
    </p:spTree>
    <p:extLst>
      <p:ext uri="{BB962C8B-B14F-4D97-AF65-F5344CB8AC3E}">
        <p14:creationId xmlns:p14="http://schemas.microsoft.com/office/powerpoint/2010/main" val="1651739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A557E4-7B57-8B40-8AF3-A598917AFF0F}"/>
              </a:ext>
            </a:extLst>
          </p:cNvPr>
          <p:cNvSpPr>
            <a:spLocks noGrp="1"/>
          </p:cNvSpPr>
          <p:nvPr>
            <p:ph idx="1"/>
          </p:nvPr>
        </p:nvSpPr>
        <p:spPr>
          <a:xfrm>
            <a:off x="498915" y="454452"/>
            <a:ext cx="8143280" cy="2227041"/>
          </a:xfrm>
        </p:spPr>
        <p:txBody>
          <a:bodyPr/>
          <a:lstStyle/>
          <a:p>
            <a:r>
              <a:rPr kumimoji="1" lang="zh-CN" altLang="en-US" dirty="0"/>
              <a:t>这里介绍另一个方法去评估状态值函数</a:t>
            </a:r>
            <a:r>
              <a:rPr kumimoji="1" lang="en-US" altLang="zh-CN" dirty="0"/>
              <a:t>-</a:t>
            </a:r>
            <a:r>
              <a:rPr kumimoji="1" lang="zh-CN" altLang="en-US" dirty="0"/>
              <a:t>原理来自于</a:t>
            </a:r>
            <a:r>
              <a:rPr lang="zh-CN" altLang="zh-CN" dirty="0">
                <a:solidFill>
                  <a:srgbClr val="FF0000"/>
                </a:solidFill>
              </a:rPr>
              <a:t>高斯-赛德尔迭代</a:t>
            </a:r>
            <a:endParaRPr lang="en-US" altLang="zh-CN" dirty="0">
              <a:solidFill>
                <a:srgbClr val="FF0000"/>
              </a:solidFill>
            </a:endParaRPr>
          </a:p>
          <a:p>
            <a:r>
              <a:rPr lang="en-US" altLang="zh-CN" dirty="0">
                <a:solidFill>
                  <a:schemeClr val="tx1"/>
                </a:solidFill>
              </a:rPr>
              <a:t>0.</a:t>
            </a:r>
            <a:r>
              <a:rPr lang="zh-CN" altLang="en-US" dirty="0">
                <a:solidFill>
                  <a:schemeClr val="tx1"/>
                </a:solidFill>
              </a:rPr>
              <a:t>首先把所有的状态值</a:t>
            </a:r>
            <a:r>
              <a:rPr lang="zh-CN" altLang="en-US" dirty="0">
                <a:solidFill>
                  <a:srgbClr val="FF0000"/>
                </a:solidFill>
              </a:rPr>
              <a:t>初始化为</a:t>
            </a:r>
            <a:r>
              <a:rPr lang="en-US" altLang="zh-CN" dirty="0">
                <a:solidFill>
                  <a:srgbClr val="FF0000"/>
                </a:solidFill>
              </a:rPr>
              <a:t>0</a:t>
            </a:r>
            <a:endParaRPr lang="en-US" altLang="zh-CN" dirty="0">
              <a:solidFill>
                <a:schemeClr val="tx1"/>
              </a:solidFill>
            </a:endParaRPr>
          </a:p>
          <a:p>
            <a:r>
              <a:rPr lang="en-US" altLang="zh-CN" dirty="0">
                <a:solidFill>
                  <a:schemeClr val="tx1"/>
                </a:solidFill>
              </a:rPr>
              <a:t>1.</a:t>
            </a:r>
            <a:r>
              <a:rPr lang="zh-CN" altLang="en-US" dirty="0">
                <a:solidFill>
                  <a:schemeClr val="tx1"/>
                </a:solidFill>
              </a:rPr>
              <a:t>然后遍历一遍所有的状态</a:t>
            </a:r>
            <a:endParaRPr lang="en-US" altLang="zh-CN" dirty="0">
              <a:solidFill>
                <a:schemeClr val="tx1"/>
              </a:solidFill>
            </a:endParaRPr>
          </a:p>
          <a:p>
            <a:r>
              <a:rPr lang="en-US" altLang="zh-CN" dirty="0">
                <a:solidFill>
                  <a:schemeClr val="tx1"/>
                </a:solidFill>
              </a:rPr>
              <a:t>2.</a:t>
            </a:r>
            <a:r>
              <a:rPr lang="zh-CN" altLang="en-US" dirty="0">
                <a:solidFill>
                  <a:schemeClr val="tx1"/>
                </a:solidFill>
              </a:rPr>
              <a:t>根据下一个状态的预估值更新自己的值</a:t>
            </a:r>
            <a:endParaRPr lang="en-US" altLang="zh-CN" dirty="0">
              <a:solidFill>
                <a:schemeClr val="tx1"/>
              </a:solidFill>
            </a:endParaRPr>
          </a:p>
          <a:p>
            <a:r>
              <a:rPr lang="en-US" altLang="zh-CN" dirty="0">
                <a:solidFill>
                  <a:schemeClr val="tx1"/>
                </a:solidFill>
              </a:rPr>
              <a:t>3.</a:t>
            </a:r>
            <a:r>
              <a:rPr lang="zh-CN" altLang="en-US" dirty="0">
                <a:solidFill>
                  <a:schemeClr val="tx1"/>
                </a:solidFill>
              </a:rPr>
              <a:t>重复</a:t>
            </a:r>
            <a:r>
              <a:rPr lang="en-US" altLang="zh-CN" dirty="0">
                <a:solidFill>
                  <a:schemeClr val="tx1"/>
                </a:solidFill>
              </a:rPr>
              <a:t>1</a:t>
            </a:r>
            <a:r>
              <a:rPr lang="zh-CN" altLang="en-US" dirty="0">
                <a:solidFill>
                  <a:schemeClr val="tx1"/>
                </a:solidFill>
              </a:rPr>
              <a:t>， </a:t>
            </a:r>
            <a:r>
              <a:rPr lang="en-US" altLang="zh-CN" dirty="0">
                <a:solidFill>
                  <a:schemeClr val="tx1"/>
                </a:solidFill>
              </a:rPr>
              <a:t>2</a:t>
            </a:r>
            <a:r>
              <a:rPr lang="zh-CN" altLang="en-US" dirty="0">
                <a:solidFill>
                  <a:schemeClr val="tx1"/>
                </a:solidFill>
              </a:rPr>
              <a:t>， 直到状态值不再收敛（需要设置一个小的正数来验证）</a:t>
            </a:r>
            <a:endParaRPr kumimoji="1" lang="zh-CN" altLang="en-US" dirty="0"/>
          </a:p>
        </p:txBody>
      </p:sp>
      <p:pic>
        <p:nvPicPr>
          <p:cNvPr id="4" name="图片 3">
            <a:extLst>
              <a:ext uri="{FF2B5EF4-FFF2-40B4-BE49-F238E27FC236}">
                <a16:creationId xmlns:a16="http://schemas.microsoft.com/office/drawing/2014/main" id="{169ED288-27E9-5C42-87B4-90E859DE0BF4}"/>
              </a:ext>
            </a:extLst>
          </p:cNvPr>
          <p:cNvPicPr>
            <a:picLocks noChangeAspect="1"/>
          </p:cNvPicPr>
          <p:nvPr/>
        </p:nvPicPr>
        <p:blipFill>
          <a:blip r:embed="rId2"/>
          <a:stretch>
            <a:fillRect/>
          </a:stretch>
        </p:blipFill>
        <p:spPr>
          <a:xfrm>
            <a:off x="624834" y="2898568"/>
            <a:ext cx="6986875" cy="3647198"/>
          </a:xfrm>
          <a:prstGeom prst="rect">
            <a:avLst/>
          </a:prstGeom>
        </p:spPr>
      </p:pic>
      <p:sp>
        <p:nvSpPr>
          <p:cNvPr id="6" name="文本框 5">
            <a:extLst>
              <a:ext uri="{FF2B5EF4-FFF2-40B4-BE49-F238E27FC236}">
                <a16:creationId xmlns:a16="http://schemas.microsoft.com/office/drawing/2014/main" id="{653AEF7B-FC7D-854A-B638-B97634097329}"/>
              </a:ext>
            </a:extLst>
          </p:cNvPr>
          <p:cNvSpPr txBox="1"/>
          <p:nvPr/>
        </p:nvSpPr>
        <p:spPr>
          <a:xfrm>
            <a:off x="5924158" y="4006263"/>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0</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538E3936-EE8C-7143-82D3-761768986CFE}"/>
              </a:ext>
            </a:extLst>
          </p:cNvPr>
          <p:cNvSpPr txBox="1"/>
          <p:nvPr/>
        </p:nvSpPr>
        <p:spPr>
          <a:xfrm>
            <a:off x="3994997" y="4847430"/>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1</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540CD697-2DD5-814F-BB8D-44168E0ED517}"/>
              </a:ext>
            </a:extLst>
          </p:cNvPr>
          <p:cNvSpPr txBox="1"/>
          <p:nvPr/>
        </p:nvSpPr>
        <p:spPr>
          <a:xfrm>
            <a:off x="6671289" y="5147964"/>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2</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4BDC339A-2D61-034A-9D30-432C290460FB}"/>
              </a:ext>
            </a:extLst>
          </p:cNvPr>
          <p:cNvSpPr txBox="1"/>
          <p:nvPr/>
        </p:nvSpPr>
        <p:spPr>
          <a:xfrm>
            <a:off x="6581223" y="4335225"/>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3143343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726F4-3DD7-F043-A9E0-085DEF37D13F}"/>
              </a:ext>
            </a:extLst>
          </p:cNvPr>
          <p:cNvSpPr>
            <a:spLocks noGrp="1"/>
          </p:cNvSpPr>
          <p:nvPr>
            <p:ph type="title"/>
          </p:nvPr>
        </p:nvSpPr>
        <p:spPr>
          <a:xfrm>
            <a:off x="643880" y="111512"/>
            <a:ext cx="8596668" cy="1383990"/>
          </a:xfrm>
        </p:spPr>
        <p:txBody>
          <a:bodyPr/>
          <a:lstStyle/>
          <a:p>
            <a:r>
              <a:rPr lang="zh-CN" altLang="en-US" dirty="0">
                <a:solidFill>
                  <a:schemeClr val="tx1"/>
                </a:solidFill>
              </a:rPr>
              <a:t>动作值的估值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CDA4CFF9-2FEB-124E-9237-05166CA5E44E}"/>
              </a:ext>
            </a:extLst>
          </p:cNvPr>
          <p:cNvPicPr>
            <a:picLocks noChangeAspect="1"/>
          </p:cNvPicPr>
          <p:nvPr/>
        </p:nvPicPr>
        <p:blipFill>
          <a:blip r:embed="rId2"/>
          <a:stretch>
            <a:fillRect/>
          </a:stretch>
        </p:blipFill>
        <p:spPr>
          <a:xfrm>
            <a:off x="443148" y="1258849"/>
            <a:ext cx="8321168" cy="4807415"/>
          </a:xfrm>
          <a:prstGeom prst="rect">
            <a:avLst/>
          </a:prstGeom>
        </p:spPr>
      </p:pic>
      <p:sp>
        <p:nvSpPr>
          <p:cNvPr id="5" name="文本框 4">
            <a:extLst>
              <a:ext uri="{FF2B5EF4-FFF2-40B4-BE49-F238E27FC236}">
                <a16:creationId xmlns:a16="http://schemas.microsoft.com/office/drawing/2014/main" id="{56230872-CEF5-5546-A55D-F1DC770804CE}"/>
              </a:ext>
            </a:extLst>
          </p:cNvPr>
          <p:cNvSpPr txBox="1"/>
          <p:nvPr/>
        </p:nvSpPr>
        <p:spPr>
          <a:xfrm>
            <a:off x="443148" y="803507"/>
            <a:ext cx="4692310" cy="369332"/>
          </a:xfrm>
          <a:prstGeom prst="rect">
            <a:avLst/>
          </a:prstGeom>
          <a:noFill/>
        </p:spPr>
        <p:txBody>
          <a:bodyPr wrap="none" rtlCol="0">
            <a:spAutoFit/>
          </a:bodyPr>
          <a:lstStyle/>
          <a:p>
            <a:r>
              <a:rPr kumimoji="1" lang="zh-CN" altLang="en-US" dirty="0"/>
              <a:t>用</a:t>
            </a:r>
            <a:r>
              <a:rPr kumimoji="1" lang="zh-CN" altLang="en-US" dirty="0">
                <a:solidFill>
                  <a:srgbClr val="FF0000"/>
                </a:solidFill>
              </a:rPr>
              <a:t>方程</a:t>
            </a:r>
            <a:r>
              <a:rPr kumimoji="1" lang="en-US" altLang="zh-CN" dirty="0">
                <a:solidFill>
                  <a:srgbClr val="FF0000"/>
                </a:solidFill>
              </a:rPr>
              <a:t>1</a:t>
            </a:r>
            <a:r>
              <a:rPr kumimoji="1" lang="zh-CN" altLang="en-US" dirty="0"/>
              <a:t>就能从状态值函数转换成动作值函数</a:t>
            </a:r>
          </a:p>
        </p:txBody>
      </p:sp>
    </p:spTree>
    <p:extLst>
      <p:ext uri="{BB962C8B-B14F-4D97-AF65-F5344CB8AC3E}">
        <p14:creationId xmlns:p14="http://schemas.microsoft.com/office/powerpoint/2010/main" val="3335758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CC9F9-1BA4-0745-9C87-022CFA5357D8}"/>
              </a:ext>
            </a:extLst>
          </p:cNvPr>
          <p:cNvSpPr>
            <a:spLocks noGrp="1"/>
          </p:cNvSpPr>
          <p:nvPr>
            <p:ph type="title"/>
          </p:nvPr>
        </p:nvSpPr>
        <p:spPr>
          <a:xfrm>
            <a:off x="677334" y="208156"/>
            <a:ext cx="8596668" cy="1320800"/>
          </a:xfrm>
        </p:spPr>
        <p:txBody>
          <a:bodyPr/>
          <a:lstStyle/>
          <a:p>
            <a:r>
              <a:rPr kumimoji="1" lang="zh-CN" altLang="en-US" dirty="0">
                <a:solidFill>
                  <a:schemeClr val="tx1"/>
                </a:solidFill>
              </a:rPr>
              <a:t>策略改进</a:t>
            </a:r>
          </a:p>
        </p:txBody>
      </p:sp>
      <p:pic>
        <p:nvPicPr>
          <p:cNvPr id="4" name="图片 3">
            <a:extLst>
              <a:ext uri="{FF2B5EF4-FFF2-40B4-BE49-F238E27FC236}">
                <a16:creationId xmlns:a16="http://schemas.microsoft.com/office/drawing/2014/main" id="{D4B27E6A-8611-B645-902D-C7E57511EB81}"/>
              </a:ext>
            </a:extLst>
          </p:cNvPr>
          <p:cNvPicPr>
            <a:picLocks noChangeAspect="1"/>
          </p:cNvPicPr>
          <p:nvPr/>
        </p:nvPicPr>
        <p:blipFill>
          <a:blip r:embed="rId2"/>
          <a:stretch>
            <a:fillRect/>
          </a:stretch>
        </p:blipFill>
        <p:spPr>
          <a:xfrm>
            <a:off x="598509" y="1660293"/>
            <a:ext cx="7697998" cy="4876786"/>
          </a:xfrm>
          <a:prstGeom prst="rect">
            <a:avLst/>
          </a:prstGeom>
        </p:spPr>
      </p:pic>
      <p:sp>
        <p:nvSpPr>
          <p:cNvPr id="5" name="文本框 4">
            <a:extLst>
              <a:ext uri="{FF2B5EF4-FFF2-40B4-BE49-F238E27FC236}">
                <a16:creationId xmlns:a16="http://schemas.microsoft.com/office/drawing/2014/main" id="{BE22AF52-62CB-AA42-8A02-8B9D61C855AD}"/>
              </a:ext>
            </a:extLst>
          </p:cNvPr>
          <p:cNvSpPr txBox="1"/>
          <p:nvPr/>
        </p:nvSpPr>
        <p:spPr>
          <a:xfrm>
            <a:off x="598509" y="1197982"/>
            <a:ext cx="8956298" cy="369332"/>
          </a:xfrm>
          <a:prstGeom prst="rect">
            <a:avLst/>
          </a:prstGeom>
          <a:noFill/>
        </p:spPr>
        <p:txBody>
          <a:bodyPr wrap="none" rtlCol="0">
            <a:spAutoFit/>
          </a:bodyPr>
          <a:lstStyle/>
          <a:p>
            <a:r>
              <a:rPr kumimoji="1" lang="zh-CN" altLang="en-US" dirty="0"/>
              <a:t>根据我们之前说的，对于每个状态选取动作值</a:t>
            </a:r>
            <a:r>
              <a:rPr kumimoji="1" lang="zh-CN" altLang="en-US" dirty="0">
                <a:solidFill>
                  <a:srgbClr val="FF0000"/>
                </a:solidFill>
              </a:rPr>
              <a:t>最大</a:t>
            </a:r>
            <a:r>
              <a:rPr kumimoji="1" lang="zh-CN" altLang="en-US" dirty="0"/>
              <a:t>的就行了，如果有多个就随机选一个</a:t>
            </a:r>
          </a:p>
        </p:txBody>
      </p:sp>
    </p:spTree>
    <p:extLst>
      <p:ext uri="{BB962C8B-B14F-4D97-AF65-F5344CB8AC3E}">
        <p14:creationId xmlns:p14="http://schemas.microsoft.com/office/powerpoint/2010/main" val="2460478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C679C-608B-444A-AEE0-A539E28DF20B}"/>
              </a:ext>
            </a:extLst>
          </p:cNvPr>
          <p:cNvSpPr>
            <a:spLocks noGrp="1"/>
          </p:cNvSpPr>
          <p:nvPr>
            <p:ph type="title"/>
          </p:nvPr>
        </p:nvSpPr>
        <p:spPr/>
        <p:txBody>
          <a:bodyPr/>
          <a:lstStyle/>
          <a:p>
            <a:r>
              <a:rPr kumimoji="1" lang="zh-CN" altLang="en-US" dirty="0">
                <a:solidFill>
                  <a:schemeClr val="tx1"/>
                </a:solidFill>
              </a:rPr>
              <a:t>策略迭代</a:t>
            </a:r>
          </a:p>
        </p:txBody>
      </p:sp>
      <p:pic>
        <p:nvPicPr>
          <p:cNvPr id="4" name="图片 3">
            <a:extLst>
              <a:ext uri="{FF2B5EF4-FFF2-40B4-BE49-F238E27FC236}">
                <a16:creationId xmlns:a16="http://schemas.microsoft.com/office/drawing/2014/main" id="{02533941-005A-4A41-AA06-BFB3E90C63DD}"/>
              </a:ext>
            </a:extLst>
          </p:cNvPr>
          <p:cNvPicPr>
            <a:picLocks noChangeAspect="1"/>
          </p:cNvPicPr>
          <p:nvPr/>
        </p:nvPicPr>
        <p:blipFill>
          <a:blip r:embed="rId2"/>
          <a:stretch>
            <a:fillRect/>
          </a:stretch>
        </p:blipFill>
        <p:spPr>
          <a:xfrm>
            <a:off x="677334" y="2084839"/>
            <a:ext cx="6994747" cy="4371717"/>
          </a:xfrm>
          <a:prstGeom prst="rect">
            <a:avLst/>
          </a:prstGeom>
        </p:spPr>
      </p:pic>
      <p:sp>
        <p:nvSpPr>
          <p:cNvPr id="9" name="文本框 8">
            <a:extLst>
              <a:ext uri="{FF2B5EF4-FFF2-40B4-BE49-F238E27FC236}">
                <a16:creationId xmlns:a16="http://schemas.microsoft.com/office/drawing/2014/main" id="{5A56102F-ABF7-CF40-BE0E-DB940A367559}"/>
              </a:ext>
            </a:extLst>
          </p:cNvPr>
          <p:cNvSpPr txBox="1"/>
          <p:nvPr/>
        </p:nvSpPr>
        <p:spPr>
          <a:xfrm>
            <a:off x="677334" y="1438508"/>
            <a:ext cx="5631670" cy="646331"/>
          </a:xfrm>
          <a:prstGeom prst="rect">
            <a:avLst/>
          </a:prstGeom>
          <a:noFill/>
        </p:spPr>
        <p:txBody>
          <a:bodyPr wrap="none" rtlCol="0">
            <a:spAutoFit/>
          </a:bodyPr>
          <a:lstStyle/>
          <a:p>
            <a:r>
              <a:rPr kumimoji="1" lang="zh-CN" altLang="en-US" dirty="0"/>
              <a:t>策略迭代就是不停的重复上面的 </a:t>
            </a:r>
            <a:r>
              <a:rPr kumimoji="1" lang="zh-CN" altLang="en-US" dirty="0">
                <a:solidFill>
                  <a:srgbClr val="FF0000"/>
                </a:solidFill>
              </a:rPr>
              <a:t>策略评估</a:t>
            </a:r>
            <a:r>
              <a:rPr kumimoji="1" lang="zh-CN" altLang="en-US" dirty="0"/>
              <a:t> </a:t>
            </a:r>
            <a:r>
              <a:rPr kumimoji="1" lang="zh-CN" altLang="en-US" dirty="0">
                <a:solidFill>
                  <a:srgbClr val="FF0000"/>
                </a:solidFill>
              </a:rPr>
              <a:t>策略改进</a:t>
            </a:r>
            <a:r>
              <a:rPr kumimoji="1" lang="zh-CN" altLang="en-US" dirty="0"/>
              <a:t>，</a:t>
            </a:r>
            <a:endParaRPr kumimoji="1" lang="en-US" altLang="zh-CN" dirty="0"/>
          </a:p>
          <a:p>
            <a:r>
              <a:rPr kumimoji="1" lang="zh-CN" altLang="en-US" dirty="0"/>
              <a:t>直到策略不再有变化，这时的策略就是</a:t>
            </a:r>
            <a:r>
              <a:rPr kumimoji="1" lang="zh-CN" altLang="en-US" dirty="0">
                <a:solidFill>
                  <a:srgbClr val="FF0000"/>
                </a:solidFill>
              </a:rPr>
              <a:t>最优策略</a:t>
            </a:r>
          </a:p>
        </p:txBody>
      </p:sp>
    </p:spTree>
    <p:extLst>
      <p:ext uri="{BB962C8B-B14F-4D97-AF65-F5344CB8AC3E}">
        <p14:creationId xmlns:p14="http://schemas.microsoft.com/office/powerpoint/2010/main" val="9892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B48A7-BC4C-1442-BCDF-75E5FEF4A93E}"/>
              </a:ext>
            </a:extLst>
          </p:cNvPr>
          <p:cNvSpPr>
            <a:spLocks noGrp="1"/>
          </p:cNvSpPr>
          <p:nvPr>
            <p:ph type="title"/>
          </p:nvPr>
        </p:nvSpPr>
        <p:spPr/>
        <p:txBody>
          <a:bodyPr/>
          <a:lstStyle/>
          <a:p>
            <a:r>
              <a:rPr kumimoji="1" lang="zh-CN" altLang="en-US" dirty="0">
                <a:solidFill>
                  <a:schemeClr val="tx1"/>
                </a:solidFill>
              </a:rPr>
              <a:t>动态规划总结</a:t>
            </a:r>
          </a:p>
        </p:txBody>
      </p:sp>
      <p:sp>
        <p:nvSpPr>
          <p:cNvPr id="3" name="内容占位符 2">
            <a:extLst>
              <a:ext uri="{FF2B5EF4-FFF2-40B4-BE49-F238E27FC236}">
                <a16:creationId xmlns:a16="http://schemas.microsoft.com/office/drawing/2014/main" id="{C5F26DA4-B6E5-7B44-9EE7-81E624877C11}"/>
              </a:ext>
            </a:extLst>
          </p:cNvPr>
          <p:cNvSpPr>
            <a:spLocks noGrp="1"/>
          </p:cNvSpPr>
          <p:nvPr>
            <p:ph idx="1"/>
          </p:nvPr>
        </p:nvSpPr>
        <p:spPr>
          <a:xfrm>
            <a:off x="487763" y="1803750"/>
            <a:ext cx="8596668" cy="3880773"/>
          </a:xfrm>
        </p:spPr>
        <p:txBody>
          <a:bodyPr/>
          <a:lstStyle/>
          <a:p>
            <a:r>
              <a:rPr kumimoji="1" lang="zh-CN" altLang="en-US" dirty="0"/>
              <a:t>动态规划算法可以不需要真正和环境交互就能找到最优策略，但是它的前提条件可谓相当苛刻，需要知道环境所有的状态转移概率和对应的状态动作的空间。</a:t>
            </a:r>
            <a:endParaRPr kumimoji="1" lang="en-US" altLang="zh-CN" dirty="0"/>
          </a:p>
          <a:p>
            <a:r>
              <a:rPr kumimoji="1" lang="zh-CN" altLang="en-US" dirty="0"/>
              <a:t>所以它无法处理</a:t>
            </a:r>
            <a:r>
              <a:rPr kumimoji="1" lang="zh-CN" altLang="en-US" dirty="0">
                <a:solidFill>
                  <a:srgbClr val="FF0000"/>
                </a:solidFill>
              </a:rPr>
              <a:t>模型未知</a:t>
            </a:r>
            <a:r>
              <a:rPr kumimoji="1" lang="zh-CN" altLang="en-US" dirty="0"/>
              <a:t>或者模型已知但是状态空间及其</a:t>
            </a:r>
            <a:r>
              <a:rPr kumimoji="1" lang="zh-CN" altLang="en-US" dirty="0">
                <a:solidFill>
                  <a:srgbClr val="FF0000"/>
                </a:solidFill>
              </a:rPr>
              <a:t>庞大</a:t>
            </a:r>
            <a:r>
              <a:rPr kumimoji="1" lang="zh-CN" altLang="en-US" dirty="0"/>
              <a:t>的情况。</a:t>
            </a:r>
            <a:endParaRPr kumimoji="1" lang="en-US" altLang="zh-CN" dirty="0"/>
          </a:p>
          <a:p>
            <a:endParaRPr kumimoji="1" lang="en-US" altLang="zh-CN" dirty="0"/>
          </a:p>
          <a:p>
            <a:pPr marL="0" indent="0">
              <a:buNone/>
            </a:pPr>
            <a:r>
              <a:rPr kumimoji="1" lang="en-US" altLang="zh-CN" dirty="0"/>
              <a:t>	</a:t>
            </a:r>
          </a:p>
        </p:txBody>
      </p:sp>
    </p:spTree>
    <p:extLst>
      <p:ext uri="{BB962C8B-B14F-4D97-AF65-F5344CB8AC3E}">
        <p14:creationId xmlns:p14="http://schemas.microsoft.com/office/powerpoint/2010/main" val="484271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7D3EF-F130-2541-9F41-76BD4FE96D61}"/>
              </a:ext>
            </a:extLst>
          </p:cNvPr>
          <p:cNvSpPr>
            <a:spLocks noGrp="1"/>
          </p:cNvSpPr>
          <p:nvPr>
            <p:ph type="title"/>
          </p:nvPr>
        </p:nvSpPr>
        <p:spPr/>
        <p:txBody>
          <a:bodyPr/>
          <a:lstStyle/>
          <a:p>
            <a:r>
              <a:rPr kumimoji="1" lang="zh-CN" altLang="en-US" dirty="0">
                <a:solidFill>
                  <a:schemeClr val="tx1"/>
                </a:solidFill>
              </a:rPr>
              <a:t>蒙特卡洛算法</a:t>
            </a:r>
          </a:p>
        </p:txBody>
      </p:sp>
      <p:sp>
        <p:nvSpPr>
          <p:cNvPr id="3" name="内容占位符 2">
            <a:extLst>
              <a:ext uri="{FF2B5EF4-FFF2-40B4-BE49-F238E27FC236}">
                <a16:creationId xmlns:a16="http://schemas.microsoft.com/office/drawing/2014/main" id="{CFDA7FD9-6A07-574B-A6F5-4CBF93150F02}"/>
              </a:ext>
            </a:extLst>
          </p:cNvPr>
          <p:cNvSpPr>
            <a:spLocks noGrp="1"/>
          </p:cNvSpPr>
          <p:nvPr>
            <p:ph idx="1"/>
          </p:nvPr>
        </p:nvSpPr>
        <p:spPr>
          <a:xfrm>
            <a:off x="677334" y="1435760"/>
            <a:ext cx="8596668" cy="3880773"/>
          </a:xfrm>
        </p:spPr>
        <p:txBody>
          <a:bodyPr/>
          <a:lstStyle/>
          <a:p>
            <a:r>
              <a:rPr lang="zh-CN" altLang="en-US" b="1" dirty="0"/>
              <a:t>蒙特卡罗方法</a:t>
            </a:r>
            <a:r>
              <a:rPr lang="zh-CN" altLang="en-US" dirty="0"/>
              <a:t>（英语：</a:t>
            </a:r>
            <a:r>
              <a:rPr lang="en" altLang="zh-CN" dirty="0"/>
              <a:t>Monte Carlo method</a:t>
            </a:r>
            <a:r>
              <a:rPr lang="zh-CN" altLang="en" dirty="0"/>
              <a:t>），</a:t>
            </a:r>
            <a:r>
              <a:rPr lang="zh-CN" altLang="en-US" dirty="0"/>
              <a:t>也称</a:t>
            </a:r>
            <a:r>
              <a:rPr lang="zh-CN" altLang="en-US" b="1" dirty="0"/>
              <a:t>统计模拟方法</a:t>
            </a:r>
            <a:r>
              <a:rPr lang="zh-CN" altLang="en-US" dirty="0"/>
              <a:t>，是</a:t>
            </a:r>
            <a:r>
              <a:rPr lang="en-US" altLang="zh-CN" dirty="0"/>
              <a:t>1940</a:t>
            </a:r>
            <a:r>
              <a:rPr lang="zh-CN" altLang="en-US" dirty="0"/>
              <a:t>年代中期由于科学技术的发展和</a:t>
            </a:r>
            <a:r>
              <a:rPr lang="zh-CN" altLang="en-US" dirty="0">
                <a:hlinkClick r:id="rId2" tooltip="电子计算机"/>
              </a:rPr>
              <a:t>电子计算机</a:t>
            </a:r>
            <a:r>
              <a:rPr lang="zh-CN" altLang="en-US" dirty="0"/>
              <a:t>的发明，而提出的一种以概率统计理论为指导的数值计算方法。是指使用</a:t>
            </a:r>
            <a:r>
              <a:rPr lang="zh-CN" altLang="en-US" dirty="0">
                <a:hlinkClick r:id="rId3" tooltip="随机数"/>
              </a:rPr>
              <a:t>随机数</a:t>
            </a:r>
            <a:r>
              <a:rPr lang="zh-CN" altLang="en-US" dirty="0"/>
              <a:t>（或更常见的</a:t>
            </a:r>
            <a:r>
              <a:rPr lang="zh-CN" altLang="en-US" dirty="0">
                <a:hlinkClick r:id="rId4" tooltip="伪随机数"/>
              </a:rPr>
              <a:t>伪随机数</a:t>
            </a:r>
            <a:r>
              <a:rPr lang="zh-CN" altLang="en-US" dirty="0"/>
              <a:t>）来解决很多计算问题的方法。</a:t>
            </a:r>
            <a:endParaRPr lang="en-US" altLang="zh-CN" dirty="0"/>
          </a:p>
          <a:p>
            <a:r>
              <a:rPr kumimoji="1" lang="zh-CN" altLang="en-US" dirty="0"/>
              <a:t>人话就是智能体</a:t>
            </a:r>
            <a:r>
              <a:rPr kumimoji="1" lang="zh-CN" altLang="en-US" dirty="0">
                <a:solidFill>
                  <a:srgbClr val="FF0000"/>
                </a:solidFill>
              </a:rPr>
              <a:t>不停</a:t>
            </a:r>
            <a:r>
              <a:rPr kumimoji="1" lang="zh-CN" altLang="en-US" dirty="0"/>
              <a:t>的跟环境进行交互</a:t>
            </a:r>
            <a:r>
              <a:rPr kumimoji="1" lang="zh-CN" altLang="en-US" dirty="0">
                <a:solidFill>
                  <a:srgbClr val="FF0000"/>
                </a:solidFill>
              </a:rPr>
              <a:t>直到此阶段结束</a:t>
            </a:r>
            <a:r>
              <a:rPr kumimoji="1" lang="zh-CN" altLang="en-US" dirty="0"/>
              <a:t>，然后将之前游玩的经历复盘进行学习的一种算法。</a:t>
            </a:r>
            <a:endParaRPr kumimoji="1" lang="en-US" altLang="zh-CN" dirty="0"/>
          </a:p>
          <a:p>
            <a:r>
              <a:rPr kumimoji="1" lang="en-US" altLang="zh-CN" dirty="0"/>
              <a:t>episode</a:t>
            </a:r>
            <a:r>
              <a:rPr kumimoji="1" lang="zh-CN" altLang="en-US" dirty="0"/>
              <a:t> 被定义成为阶段（阶段性任务）</a:t>
            </a:r>
            <a:endParaRPr kumimoji="1" lang="en-US" altLang="zh-CN" dirty="0"/>
          </a:p>
          <a:p>
            <a:endParaRPr kumimoji="1" lang="en-US" altLang="zh-CN" dirty="0"/>
          </a:p>
        </p:txBody>
      </p:sp>
    </p:spTree>
    <p:extLst>
      <p:ext uri="{BB962C8B-B14F-4D97-AF65-F5344CB8AC3E}">
        <p14:creationId xmlns:p14="http://schemas.microsoft.com/office/powerpoint/2010/main" val="4054913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D4F28-11E3-2545-BD34-F7429A4A9920}"/>
              </a:ext>
            </a:extLst>
          </p:cNvPr>
          <p:cNvSpPr>
            <a:spLocks noGrp="1"/>
          </p:cNvSpPr>
          <p:nvPr>
            <p:ph type="title"/>
          </p:nvPr>
        </p:nvSpPr>
        <p:spPr>
          <a:xfrm>
            <a:off x="655031" y="442332"/>
            <a:ext cx="8596668" cy="1320800"/>
          </a:xfrm>
        </p:spPr>
        <p:txBody>
          <a:bodyPr/>
          <a:lstStyle/>
          <a:p>
            <a:r>
              <a:rPr lang="en" altLang="zh-CN" dirty="0">
                <a:solidFill>
                  <a:schemeClr val="tx1"/>
                </a:solidFill>
              </a:rPr>
              <a:t>MC </a:t>
            </a:r>
            <a:r>
              <a:rPr lang="zh-CN" altLang="en-US" dirty="0">
                <a:solidFill>
                  <a:schemeClr val="tx1"/>
                </a:solidFill>
              </a:rPr>
              <a:t>预测：状态值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99A371A2-02C3-B049-9DA9-9D9009D6084C}"/>
              </a:ext>
            </a:extLst>
          </p:cNvPr>
          <p:cNvPicPr>
            <a:picLocks noChangeAspect="1"/>
          </p:cNvPicPr>
          <p:nvPr/>
        </p:nvPicPr>
        <p:blipFill>
          <a:blip r:embed="rId2"/>
          <a:stretch>
            <a:fillRect/>
          </a:stretch>
        </p:blipFill>
        <p:spPr>
          <a:xfrm>
            <a:off x="521630" y="1270000"/>
            <a:ext cx="2540000" cy="2794000"/>
          </a:xfrm>
          <a:prstGeom prst="rect">
            <a:avLst/>
          </a:prstGeom>
        </p:spPr>
      </p:pic>
      <p:sp>
        <p:nvSpPr>
          <p:cNvPr id="5" name="矩形 4">
            <a:extLst>
              <a:ext uri="{FF2B5EF4-FFF2-40B4-BE49-F238E27FC236}">
                <a16:creationId xmlns:a16="http://schemas.microsoft.com/office/drawing/2014/main" id="{CF4CAB27-B795-194D-AB3E-6A2E116A6793}"/>
              </a:ext>
            </a:extLst>
          </p:cNvPr>
          <p:cNvSpPr/>
          <p:nvPr/>
        </p:nvSpPr>
        <p:spPr>
          <a:xfrm>
            <a:off x="521630" y="1270000"/>
            <a:ext cx="2540000" cy="279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517101C9-F751-F041-9B8E-906D260EE169}"/>
              </a:ext>
            </a:extLst>
          </p:cNvPr>
          <p:cNvSpPr txBox="1"/>
          <p:nvPr/>
        </p:nvSpPr>
        <p:spPr>
          <a:xfrm>
            <a:off x="3195031" y="1270000"/>
            <a:ext cx="7917552" cy="2862322"/>
          </a:xfrm>
          <a:prstGeom prst="rect">
            <a:avLst/>
          </a:prstGeom>
          <a:noFill/>
        </p:spPr>
        <p:txBody>
          <a:bodyPr wrap="none" rtlCol="0">
            <a:spAutoFit/>
          </a:bodyPr>
          <a:lstStyle/>
          <a:p>
            <a:r>
              <a:rPr kumimoji="1" lang="zh-CN" altLang="en-US" dirty="0"/>
              <a:t>以左边这个很简单的环境来举例（假设环境对我们来说是未知的）</a:t>
            </a:r>
            <a:endParaRPr kumimoji="1" lang="en-US" altLang="zh-CN" dirty="0"/>
          </a:p>
          <a:p>
            <a:r>
              <a:rPr kumimoji="1" lang="zh-CN" altLang="en-US" dirty="0"/>
              <a:t>一共有</a:t>
            </a:r>
            <a:r>
              <a:rPr kumimoji="1" lang="en-US" altLang="zh-CN" dirty="0"/>
              <a:t>4</a:t>
            </a:r>
            <a:r>
              <a:rPr kumimoji="1" lang="zh-CN" altLang="en-US" dirty="0"/>
              <a:t>个状态</a:t>
            </a:r>
            <a:r>
              <a:rPr kumimoji="1" lang="en-US" altLang="zh-CN" dirty="0"/>
              <a:t>(W, X, Y, Z),</a:t>
            </a:r>
            <a:r>
              <a:rPr kumimoji="1" lang="zh-CN" altLang="en-US" dirty="0"/>
              <a:t> 四个动作</a:t>
            </a:r>
            <a:r>
              <a:rPr kumimoji="1" lang="en-US" altLang="zh-CN" dirty="0"/>
              <a:t>(U, R, D, L)</a:t>
            </a:r>
            <a:r>
              <a:rPr kumimoji="1" lang="zh-CN" altLang="en-US" dirty="0"/>
              <a:t>，环境不打滑</a:t>
            </a:r>
            <a:endParaRPr kumimoji="1" lang="en-US" altLang="zh-CN" dirty="0"/>
          </a:p>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r>
              <a:rPr kumimoji="1" lang="zh-CN" altLang="en-US" dirty="0"/>
              <a:t>假设就玩了</a:t>
            </a:r>
            <a:r>
              <a:rPr kumimoji="1" lang="en-US" altLang="zh-CN" dirty="0"/>
              <a:t>3</a:t>
            </a:r>
            <a:r>
              <a:rPr kumimoji="1" lang="zh-CN" altLang="en-US" dirty="0"/>
              <a:t>次，如何利用已有的经验来学习之前</a:t>
            </a:r>
            <a:r>
              <a:rPr kumimoji="1" lang="en-US" altLang="zh-CN" dirty="0"/>
              <a:t>MDP</a:t>
            </a:r>
            <a:r>
              <a:rPr kumimoji="1" lang="zh-CN" altLang="en-US" dirty="0"/>
              <a:t>中的状态价值函数呢？</a:t>
            </a:r>
            <a:endParaRPr kumimoji="1" lang="en-US" altLang="zh-CN" dirty="0"/>
          </a:p>
          <a:p>
            <a:r>
              <a:rPr kumimoji="1" lang="en-US" altLang="zh-CN" dirty="0"/>
              <a:t>  </a:t>
            </a:r>
            <a:endParaRPr kumimoji="1" lang="zh-CN" altLang="en-US" dirty="0"/>
          </a:p>
        </p:txBody>
      </p:sp>
      <p:sp>
        <p:nvSpPr>
          <p:cNvPr id="7" name="文本框 6">
            <a:extLst>
              <a:ext uri="{FF2B5EF4-FFF2-40B4-BE49-F238E27FC236}">
                <a16:creationId xmlns:a16="http://schemas.microsoft.com/office/drawing/2014/main" id="{684C2442-CD7C-724D-B75D-6670C9DB6196}"/>
              </a:ext>
            </a:extLst>
          </p:cNvPr>
          <p:cNvSpPr txBox="1"/>
          <p:nvPr/>
        </p:nvSpPr>
        <p:spPr>
          <a:xfrm>
            <a:off x="958413" y="3387595"/>
            <a:ext cx="316112" cy="369332"/>
          </a:xfrm>
          <a:prstGeom prst="rect">
            <a:avLst/>
          </a:prstGeom>
          <a:noFill/>
        </p:spPr>
        <p:txBody>
          <a:bodyPr wrap="none" rtlCol="0">
            <a:spAutoFit/>
          </a:bodyPr>
          <a:lstStyle/>
          <a:p>
            <a:r>
              <a:rPr kumimoji="1" lang="en-US" altLang="zh-CN" dirty="0"/>
              <a:t>Y</a:t>
            </a:r>
            <a:endParaRPr kumimoji="1" lang="zh-CN" altLang="en-US" dirty="0"/>
          </a:p>
        </p:txBody>
      </p:sp>
      <p:sp>
        <p:nvSpPr>
          <p:cNvPr id="8" name="文本框 7">
            <a:extLst>
              <a:ext uri="{FF2B5EF4-FFF2-40B4-BE49-F238E27FC236}">
                <a16:creationId xmlns:a16="http://schemas.microsoft.com/office/drawing/2014/main" id="{A059C666-8010-1A40-B203-9F3C63E4D01E}"/>
              </a:ext>
            </a:extLst>
          </p:cNvPr>
          <p:cNvSpPr txBox="1"/>
          <p:nvPr/>
        </p:nvSpPr>
        <p:spPr>
          <a:xfrm>
            <a:off x="2289717" y="3387595"/>
            <a:ext cx="311304" cy="369332"/>
          </a:xfrm>
          <a:prstGeom prst="rect">
            <a:avLst/>
          </a:prstGeom>
          <a:noFill/>
        </p:spPr>
        <p:txBody>
          <a:bodyPr wrap="none" rtlCol="0">
            <a:spAutoFit/>
          </a:bodyPr>
          <a:lstStyle/>
          <a:p>
            <a:r>
              <a:rPr kumimoji="1" lang="en-US" altLang="zh-CN" dirty="0"/>
              <a:t>Z</a:t>
            </a:r>
            <a:endParaRPr kumimoji="1" lang="zh-CN" altLang="en-US" dirty="0"/>
          </a:p>
        </p:txBody>
      </p:sp>
      <p:sp>
        <p:nvSpPr>
          <p:cNvPr id="9" name="文本框 8">
            <a:extLst>
              <a:ext uri="{FF2B5EF4-FFF2-40B4-BE49-F238E27FC236}">
                <a16:creationId xmlns:a16="http://schemas.microsoft.com/office/drawing/2014/main" id="{5209CE4D-F96A-B548-A8EE-3AE7680992A2}"/>
              </a:ext>
            </a:extLst>
          </p:cNvPr>
          <p:cNvSpPr txBox="1"/>
          <p:nvPr/>
        </p:nvSpPr>
        <p:spPr>
          <a:xfrm>
            <a:off x="2289717" y="1932064"/>
            <a:ext cx="312906" cy="369332"/>
          </a:xfrm>
          <a:prstGeom prst="rect">
            <a:avLst/>
          </a:prstGeom>
          <a:noFill/>
        </p:spPr>
        <p:txBody>
          <a:bodyPr wrap="none" rtlCol="0">
            <a:spAutoFit/>
          </a:bodyPr>
          <a:lstStyle/>
          <a:p>
            <a:r>
              <a:rPr kumimoji="1" lang="en-US" altLang="zh-CN" dirty="0">
                <a:solidFill>
                  <a:schemeClr val="bg1"/>
                </a:solidFill>
              </a:rPr>
              <a:t>X</a:t>
            </a:r>
            <a:endParaRPr kumimoji="1" lang="zh-CN" altLang="en-US" dirty="0">
              <a:solidFill>
                <a:schemeClr val="bg1"/>
              </a:solidFill>
            </a:endParaRPr>
          </a:p>
        </p:txBody>
      </p:sp>
      <p:sp>
        <p:nvSpPr>
          <p:cNvPr id="10" name="文本框 9">
            <a:extLst>
              <a:ext uri="{FF2B5EF4-FFF2-40B4-BE49-F238E27FC236}">
                <a16:creationId xmlns:a16="http://schemas.microsoft.com/office/drawing/2014/main" id="{9CFC9021-ECA3-204F-99C4-80E398E7B663}"/>
              </a:ext>
            </a:extLst>
          </p:cNvPr>
          <p:cNvSpPr txBox="1"/>
          <p:nvPr/>
        </p:nvSpPr>
        <p:spPr>
          <a:xfrm>
            <a:off x="925551" y="1932064"/>
            <a:ext cx="381836" cy="369332"/>
          </a:xfrm>
          <a:prstGeom prst="rect">
            <a:avLst/>
          </a:prstGeom>
          <a:noFill/>
        </p:spPr>
        <p:txBody>
          <a:bodyPr wrap="none" rtlCol="0">
            <a:spAutoFit/>
          </a:bodyPr>
          <a:lstStyle/>
          <a:p>
            <a:r>
              <a:rPr kumimoji="1" lang="en-US" altLang="zh-CN" dirty="0"/>
              <a:t>W</a:t>
            </a:r>
            <a:endParaRPr kumimoji="1" lang="zh-CN" altLang="en-US" dirty="0"/>
          </a:p>
        </p:txBody>
      </p:sp>
      <p:pic>
        <p:nvPicPr>
          <p:cNvPr id="11" name="图片 10">
            <a:extLst>
              <a:ext uri="{FF2B5EF4-FFF2-40B4-BE49-F238E27FC236}">
                <a16:creationId xmlns:a16="http://schemas.microsoft.com/office/drawing/2014/main" id="{1B7DA3E7-B8EF-3849-A82B-0068C63EAC83}"/>
              </a:ext>
            </a:extLst>
          </p:cNvPr>
          <p:cNvPicPr>
            <a:picLocks noChangeAspect="1"/>
          </p:cNvPicPr>
          <p:nvPr/>
        </p:nvPicPr>
        <p:blipFill>
          <a:blip r:embed="rId3"/>
          <a:stretch>
            <a:fillRect/>
          </a:stretch>
        </p:blipFill>
        <p:spPr>
          <a:xfrm>
            <a:off x="655031" y="4132322"/>
            <a:ext cx="9182100" cy="1536700"/>
          </a:xfrm>
          <a:prstGeom prst="rect">
            <a:avLst/>
          </a:prstGeom>
        </p:spPr>
      </p:pic>
      <p:sp>
        <p:nvSpPr>
          <p:cNvPr id="12" name="矩形 11">
            <a:extLst>
              <a:ext uri="{FF2B5EF4-FFF2-40B4-BE49-F238E27FC236}">
                <a16:creationId xmlns:a16="http://schemas.microsoft.com/office/drawing/2014/main" id="{68EEF224-7445-804F-B1AD-8E2AC7B2550F}"/>
              </a:ext>
            </a:extLst>
          </p:cNvPr>
          <p:cNvSpPr/>
          <p:nvPr/>
        </p:nvSpPr>
        <p:spPr>
          <a:xfrm>
            <a:off x="4253244" y="4466862"/>
            <a:ext cx="1512125" cy="317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E5664FF0-B4E0-4945-8499-7CE432F15461}"/>
              </a:ext>
            </a:extLst>
          </p:cNvPr>
          <p:cNvSpPr/>
          <p:nvPr/>
        </p:nvSpPr>
        <p:spPr>
          <a:xfrm>
            <a:off x="4490018" y="5134616"/>
            <a:ext cx="841399" cy="367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96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5482F-8F61-384A-B0B9-13243C6E20C4}"/>
              </a:ext>
            </a:extLst>
          </p:cNvPr>
          <p:cNvSpPr>
            <a:spLocks noGrp="1"/>
          </p:cNvSpPr>
          <p:nvPr>
            <p:ph type="title"/>
          </p:nvPr>
        </p:nvSpPr>
        <p:spPr>
          <a:xfrm>
            <a:off x="677334" y="255589"/>
            <a:ext cx="8596668" cy="1320800"/>
          </a:xfrm>
        </p:spPr>
        <p:txBody>
          <a:bodyPr/>
          <a:lstStyle/>
          <a:p>
            <a:r>
              <a:rPr kumimoji="1" lang="zh-CN" altLang="en-US" dirty="0">
                <a:solidFill>
                  <a:schemeClr val="tx1"/>
                </a:solidFill>
              </a:rPr>
              <a:t>什么是强化学习</a:t>
            </a:r>
          </a:p>
        </p:txBody>
      </p:sp>
      <p:sp>
        <p:nvSpPr>
          <p:cNvPr id="3" name="内容占位符 2">
            <a:extLst>
              <a:ext uri="{FF2B5EF4-FFF2-40B4-BE49-F238E27FC236}">
                <a16:creationId xmlns:a16="http://schemas.microsoft.com/office/drawing/2014/main" id="{8A8148D6-3207-E042-8969-BDA1D02F1263}"/>
              </a:ext>
            </a:extLst>
          </p:cNvPr>
          <p:cNvSpPr>
            <a:spLocks noGrp="1"/>
          </p:cNvSpPr>
          <p:nvPr>
            <p:ph idx="1"/>
          </p:nvPr>
        </p:nvSpPr>
        <p:spPr>
          <a:xfrm>
            <a:off x="677334" y="955679"/>
            <a:ext cx="8885766" cy="2181222"/>
          </a:xfrm>
        </p:spPr>
        <p:txBody>
          <a:bodyPr>
            <a:noAutofit/>
          </a:bodyPr>
          <a:lstStyle/>
          <a:p>
            <a:r>
              <a:rPr lang="zh-CN" altLang="en-US" sz="2200" dirty="0"/>
              <a:t>强化学习是智能体（</a:t>
            </a:r>
            <a:r>
              <a:rPr lang="en" altLang="zh-CN" sz="2200" dirty="0"/>
              <a:t>Agent</a:t>
            </a:r>
            <a:r>
              <a:rPr lang="zh-CN" altLang="en" sz="2200" dirty="0"/>
              <a:t>）</a:t>
            </a:r>
            <a:r>
              <a:rPr lang="zh-CN" altLang="en-US" sz="2200" dirty="0"/>
              <a:t>以“试错”的方式进行学习，通过与环境进行交互获得的奖赏指导行为，目标是使智能体获得最大的奖赏，强化学习不同于连接主义学习中的监督学习，主要表现在强化信号上，强化学习中由环境提供的强化信号是对产生动作的好坏作一种评价</a:t>
            </a:r>
            <a:r>
              <a:rPr lang="en-US" altLang="zh-CN" sz="2200" dirty="0"/>
              <a:t>(</a:t>
            </a:r>
            <a:r>
              <a:rPr lang="zh-CN" altLang="en-US" sz="2200" dirty="0"/>
              <a:t>通常为标量信号</a:t>
            </a:r>
            <a:r>
              <a:rPr lang="en-US" altLang="zh-CN" sz="2200" dirty="0"/>
              <a:t>)</a:t>
            </a:r>
            <a:r>
              <a:rPr lang="zh-CN" altLang="en-US" sz="2200" dirty="0"/>
              <a:t>，而不是告诉强化学习系统</a:t>
            </a:r>
            <a:r>
              <a:rPr lang="en" altLang="zh-CN" sz="2200" dirty="0"/>
              <a:t>RLS(reinforcement learning system)</a:t>
            </a:r>
            <a:r>
              <a:rPr lang="zh-CN" altLang="en-US" sz="2200" dirty="0"/>
              <a:t>如何去产生正确的动作。由于外部环境提供的信息很少，</a:t>
            </a:r>
            <a:r>
              <a:rPr lang="en" altLang="zh-CN" sz="2200" dirty="0"/>
              <a:t>RLS</a:t>
            </a:r>
            <a:r>
              <a:rPr lang="zh-CN" altLang="en-US" sz="2200" dirty="0"/>
              <a:t>必须靠自身的经历进行学习。通过这种方式，</a:t>
            </a:r>
            <a:r>
              <a:rPr lang="en" altLang="zh-CN" sz="2200" dirty="0"/>
              <a:t>RLS</a:t>
            </a:r>
            <a:r>
              <a:rPr lang="zh-CN" altLang="en-US" sz="2200" dirty="0"/>
              <a:t>在行动</a:t>
            </a:r>
            <a:r>
              <a:rPr lang="en-US" altLang="zh-CN" sz="2200" dirty="0"/>
              <a:t>-</a:t>
            </a:r>
            <a:r>
              <a:rPr lang="zh-CN" altLang="en-US" sz="2200" dirty="0"/>
              <a:t>评价的环境中获得知识，改进行动方案以适应环境。</a:t>
            </a:r>
            <a:endParaRPr kumimoji="1" lang="zh-CN" altLang="en-US" sz="2200" dirty="0"/>
          </a:p>
        </p:txBody>
      </p:sp>
      <p:sp>
        <p:nvSpPr>
          <p:cNvPr id="4" name="标题 1">
            <a:extLst>
              <a:ext uri="{FF2B5EF4-FFF2-40B4-BE49-F238E27FC236}">
                <a16:creationId xmlns:a16="http://schemas.microsoft.com/office/drawing/2014/main" id="{D4433ECD-90EC-5C49-A296-E0714F765072}"/>
              </a:ext>
            </a:extLst>
          </p:cNvPr>
          <p:cNvSpPr txBox="1">
            <a:spLocks/>
          </p:cNvSpPr>
          <p:nvPr/>
        </p:nvSpPr>
        <p:spPr>
          <a:xfrm>
            <a:off x="677334" y="435768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solidFill>
                  <a:schemeClr val="tx1"/>
                </a:solidFill>
              </a:rPr>
              <a:t>什么是传统强化学习</a:t>
            </a:r>
          </a:p>
        </p:txBody>
      </p:sp>
      <p:sp>
        <p:nvSpPr>
          <p:cNvPr id="5" name="内容占位符 2">
            <a:extLst>
              <a:ext uri="{FF2B5EF4-FFF2-40B4-BE49-F238E27FC236}">
                <a16:creationId xmlns:a16="http://schemas.microsoft.com/office/drawing/2014/main" id="{ADE53BC3-D510-1343-AF7D-1A31FE36B689}"/>
              </a:ext>
            </a:extLst>
          </p:cNvPr>
          <p:cNvSpPr txBox="1">
            <a:spLocks/>
          </p:cNvSpPr>
          <p:nvPr/>
        </p:nvSpPr>
        <p:spPr>
          <a:xfrm>
            <a:off x="388236" y="5180811"/>
            <a:ext cx="8885766" cy="21812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a:solidFill>
                  <a:srgbClr val="FF0000"/>
                </a:solidFill>
              </a:rPr>
              <a:t>用</a:t>
            </a:r>
            <a:r>
              <a:rPr lang="zh-CN" altLang="en-US" sz="2200" dirty="0"/>
              <a:t>神经网络作为强化学习的手段的称为</a:t>
            </a:r>
            <a:r>
              <a:rPr lang="zh-CN" altLang="en-US" sz="2200" dirty="0">
                <a:solidFill>
                  <a:srgbClr val="FF0000"/>
                </a:solidFill>
              </a:rPr>
              <a:t>深度强化学习</a:t>
            </a:r>
            <a:r>
              <a:rPr lang="zh-CN" altLang="en-US" sz="2200" dirty="0">
                <a:solidFill>
                  <a:schemeClr val="tx1"/>
                </a:solidFill>
              </a:rPr>
              <a:t>，</a:t>
            </a:r>
            <a:endParaRPr lang="en-US" altLang="zh-CN" sz="2200" dirty="0">
              <a:solidFill>
                <a:schemeClr val="tx1"/>
              </a:solidFill>
            </a:endParaRPr>
          </a:p>
          <a:p>
            <a:r>
              <a:rPr lang="zh-CN" altLang="en-US" sz="2200" dirty="0">
                <a:solidFill>
                  <a:schemeClr val="tx1"/>
                </a:solidFill>
              </a:rPr>
              <a:t>那与之对应的</a:t>
            </a:r>
            <a:endParaRPr lang="en-US" altLang="zh-CN" sz="2200" dirty="0">
              <a:solidFill>
                <a:schemeClr val="tx1"/>
              </a:solidFill>
            </a:endParaRPr>
          </a:p>
          <a:p>
            <a:r>
              <a:rPr lang="zh-CN" altLang="en-US" sz="2200" dirty="0">
                <a:solidFill>
                  <a:srgbClr val="FF0000"/>
                </a:solidFill>
              </a:rPr>
              <a:t>没用</a:t>
            </a:r>
            <a:r>
              <a:rPr lang="zh-CN" altLang="en-US" sz="2200" dirty="0">
                <a:solidFill>
                  <a:schemeClr val="tx1"/>
                </a:solidFill>
              </a:rPr>
              <a:t>神经网络的强化学习称为</a:t>
            </a:r>
            <a:r>
              <a:rPr lang="zh-CN" altLang="en-US" sz="2200" dirty="0">
                <a:solidFill>
                  <a:srgbClr val="FF0000"/>
                </a:solidFill>
              </a:rPr>
              <a:t>传统强化学习</a:t>
            </a:r>
            <a:endParaRPr kumimoji="1" lang="zh-CN" altLang="en-US" sz="2200" dirty="0">
              <a:solidFill>
                <a:srgbClr val="FF0000"/>
              </a:solidFill>
            </a:endParaRPr>
          </a:p>
        </p:txBody>
      </p:sp>
    </p:spTree>
    <p:extLst>
      <p:ext uri="{BB962C8B-B14F-4D97-AF65-F5344CB8AC3E}">
        <p14:creationId xmlns:p14="http://schemas.microsoft.com/office/powerpoint/2010/main" val="1230380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79933-D223-D042-8FEA-4C2A7FB3875A}"/>
              </a:ext>
            </a:extLst>
          </p:cNvPr>
          <p:cNvSpPr txBox="1"/>
          <p:nvPr/>
        </p:nvSpPr>
        <p:spPr>
          <a:xfrm>
            <a:off x="78059" y="0"/>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5" name="文本框 4">
            <a:extLst>
              <a:ext uri="{FF2B5EF4-FFF2-40B4-BE49-F238E27FC236}">
                <a16:creationId xmlns:a16="http://schemas.microsoft.com/office/drawing/2014/main" id="{BE347DF0-A5D3-DF42-B882-FF12C7D61831}"/>
              </a:ext>
            </a:extLst>
          </p:cNvPr>
          <p:cNvSpPr txBox="1"/>
          <p:nvPr/>
        </p:nvSpPr>
        <p:spPr>
          <a:xfrm>
            <a:off x="172843" y="2031325"/>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3BCF3F12-69A3-B243-AB0B-27F039EF8B41}"/>
              </a:ext>
            </a:extLst>
          </p:cNvPr>
          <p:cNvPicPr>
            <a:picLocks noChangeAspect="1"/>
          </p:cNvPicPr>
          <p:nvPr/>
        </p:nvPicPr>
        <p:blipFill>
          <a:blip r:embed="rId2"/>
          <a:stretch>
            <a:fillRect/>
          </a:stretch>
        </p:blipFill>
        <p:spPr>
          <a:xfrm>
            <a:off x="78059" y="2354490"/>
            <a:ext cx="4991100" cy="495300"/>
          </a:xfrm>
          <a:prstGeom prst="rect">
            <a:avLst/>
          </a:prstGeom>
        </p:spPr>
      </p:pic>
      <p:pic>
        <p:nvPicPr>
          <p:cNvPr id="10" name="图片 9">
            <a:extLst>
              <a:ext uri="{FF2B5EF4-FFF2-40B4-BE49-F238E27FC236}">
                <a16:creationId xmlns:a16="http://schemas.microsoft.com/office/drawing/2014/main" id="{CFEF2498-0718-5E4F-B215-4F0AF7AC2FB1}"/>
              </a:ext>
            </a:extLst>
          </p:cNvPr>
          <p:cNvPicPr>
            <a:picLocks noChangeAspect="1"/>
          </p:cNvPicPr>
          <p:nvPr/>
        </p:nvPicPr>
        <p:blipFill>
          <a:blip r:embed="rId3"/>
          <a:stretch>
            <a:fillRect/>
          </a:stretch>
        </p:blipFill>
        <p:spPr>
          <a:xfrm>
            <a:off x="78059" y="2849790"/>
            <a:ext cx="3276600" cy="444500"/>
          </a:xfrm>
          <a:prstGeom prst="rect">
            <a:avLst/>
          </a:prstGeom>
        </p:spPr>
      </p:pic>
      <p:pic>
        <p:nvPicPr>
          <p:cNvPr id="11" name="图片 10">
            <a:extLst>
              <a:ext uri="{FF2B5EF4-FFF2-40B4-BE49-F238E27FC236}">
                <a16:creationId xmlns:a16="http://schemas.microsoft.com/office/drawing/2014/main" id="{C9806821-60CF-3942-A43C-1F92D23931D6}"/>
              </a:ext>
            </a:extLst>
          </p:cNvPr>
          <p:cNvPicPr>
            <a:picLocks noChangeAspect="1"/>
          </p:cNvPicPr>
          <p:nvPr/>
        </p:nvPicPr>
        <p:blipFill>
          <a:blip r:embed="rId4"/>
          <a:stretch>
            <a:fillRect/>
          </a:stretch>
        </p:blipFill>
        <p:spPr>
          <a:xfrm>
            <a:off x="78059" y="3294290"/>
            <a:ext cx="2641600" cy="457200"/>
          </a:xfrm>
          <a:prstGeom prst="rect">
            <a:avLst/>
          </a:prstGeom>
        </p:spPr>
      </p:pic>
      <p:sp>
        <p:nvSpPr>
          <p:cNvPr id="12" name="文本框 11">
            <a:extLst>
              <a:ext uri="{FF2B5EF4-FFF2-40B4-BE49-F238E27FC236}">
                <a16:creationId xmlns:a16="http://schemas.microsoft.com/office/drawing/2014/main" id="{D9E9BA9E-38F8-364D-A6DC-26EA42A87827}"/>
              </a:ext>
            </a:extLst>
          </p:cNvPr>
          <p:cNvSpPr txBox="1"/>
          <p:nvPr/>
        </p:nvSpPr>
        <p:spPr>
          <a:xfrm>
            <a:off x="172842" y="3753940"/>
            <a:ext cx="1421781" cy="646331"/>
          </a:xfrm>
          <a:prstGeom prst="rect">
            <a:avLst/>
          </a:prstGeom>
          <a:noFill/>
        </p:spPr>
        <p:txBody>
          <a:bodyPr wrap="square" rtlCol="0">
            <a:spAutoFit/>
          </a:bodyPr>
          <a:lstStyle/>
          <a:p>
            <a:r>
              <a:rPr kumimoji="1" lang="zh-CN" altLang="en-US" dirty="0"/>
              <a:t>所有经历</a:t>
            </a:r>
            <a:endParaRPr kumimoji="1" lang="en-US" altLang="zh-CN" dirty="0"/>
          </a:p>
          <a:p>
            <a:endParaRPr kumimoji="1" lang="zh-CN" altLang="en-US" dirty="0"/>
          </a:p>
        </p:txBody>
      </p:sp>
      <p:pic>
        <p:nvPicPr>
          <p:cNvPr id="13" name="图片 12">
            <a:extLst>
              <a:ext uri="{FF2B5EF4-FFF2-40B4-BE49-F238E27FC236}">
                <a16:creationId xmlns:a16="http://schemas.microsoft.com/office/drawing/2014/main" id="{D9B81513-33A7-A841-86B3-1449BFF113BA}"/>
              </a:ext>
            </a:extLst>
          </p:cNvPr>
          <p:cNvPicPr>
            <a:picLocks noChangeAspect="1"/>
          </p:cNvPicPr>
          <p:nvPr/>
        </p:nvPicPr>
        <p:blipFill>
          <a:blip r:embed="rId5"/>
          <a:stretch>
            <a:fillRect/>
          </a:stretch>
        </p:blipFill>
        <p:spPr>
          <a:xfrm>
            <a:off x="78059" y="4062650"/>
            <a:ext cx="5880100" cy="508000"/>
          </a:xfrm>
          <a:prstGeom prst="rect">
            <a:avLst/>
          </a:prstGeom>
        </p:spPr>
      </p:pic>
      <p:sp>
        <p:nvSpPr>
          <p:cNvPr id="14" name="矩形 13">
            <a:extLst>
              <a:ext uri="{FF2B5EF4-FFF2-40B4-BE49-F238E27FC236}">
                <a16:creationId xmlns:a16="http://schemas.microsoft.com/office/drawing/2014/main" id="{E5FCAEEC-9903-1D48-B31E-1888E3B096D1}"/>
              </a:ext>
            </a:extLst>
          </p:cNvPr>
          <p:cNvSpPr/>
          <p:nvPr/>
        </p:nvSpPr>
        <p:spPr>
          <a:xfrm>
            <a:off x="4028156" y="4079299"/>
            <a:ext cx="779374"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9736F12-7872-A248-8280-08B7BE7E1B1C}"/>
              </a:ext>
            </a:extLst>
          </p:cNvPr>
          <p:cNvSpPr txBox="1"/>
          <p:nvPr/>
        </p:nvSpPr>
        <p:spPr>
          <a:xfrm>
            <a:off x="249940" y="4819366"/>
            <a:ext cx="9115180" cy="923330"/>
          </a:xfrm>
          <a:prstGeom prst="rect">
            <a:avLst/>
          </a:prstGeom>
          <a:noFill/>
        </p:spPr>
        <p:txBody>
          <a:bodyPr wrap="square" rtlCol="0">
            <a:spAutoFit/>
          </a:bodyPr>
          <a:lstStyle/>
          <a:p>
            <a:r>
              <a:rPr kumimoji="1" lang="zh-CN" altLang="en-US" dirty="0"/>
              <a:t>所有经历的</a:t>
            </a:r>
            <a:r>
              <a:rPr kumimoji="1" lang="en-US" altLang="zh-CN" dirty="0"/>
              <a:t>X</a:t>
            </a:r>
            <a:r>
              <a:rPr kumimoji="1" lang="zh-CN" altLang="en-US" dirty="0"/>
              <a:t>，</a:t>
            </a:r>
            <a:r>
              <a:rPr kumimoji="1" lang="en-US" altLang="zh-CN" dirty="0"/>
              <a:t>Y</a:t>
            </a:r>
            <a:r>
              <a:rPr kumimoji="1" lang="zh-CN" altLang="en-US" dirty="0"/>
              <a:t>和首次经历是一样的（只是这次取样碰巧一样）</a:t>
            </a:r>
            <a:endParaRPr kumimoji="1" lang="en-US" altLang="zh-CN" dirty="0"/>
          </a:p>
          <a:p>
            <a:r>
              <a:rPr kumimoji="1" lang="zh-CN" altLang="en-US" dirty="0"/>
              <a:t>从</a:t>
            </a:r>
            <a:r>
              <a:rPr kumimoji="1" lang="en-US" altLang="zh-CN" dirty="0"/>
              <a:t>W</a:t>
            </a:r>
            <a:r>
              <a:rPr kumimoji="1" lang="zh-CN" altLang="en-US" dirty="0"/>
              <a:t>状态就能看出来区别了</a:t>
            </a:r>
            <a:endParaRPr kumimoji="1" lang="en-US" altLang="zh-CN" dirty="0"/>
          </a:p>
          <a:p>
            <a:r>
              <a:rPr kumimoji="1" lang="zh-CN" altLang="en-US" dirty="0"/>
              <a:t>理论上当玩上</a:t>
            </a:r>
            <a:r>
              <a:rPr kumimoji="1" lang="zh-CN" altLang="en-US" dirty="0">
                <a:solidFill>
                  <a:srgbClr val="FF0000"/>
                </a:solidFill>
              </a:rPr>
              <a:t>足够多</a:t>
            </a:r>
            <a:r>
              <a:rPr kumimoji="1" lang="zh-CN" altLang="en-US" dirty="0"/>
              <a:t>的</a:t>
            </a:r>
            <a:r>
              <a:rPr kumimoji="1" lang="en-US" altLang="zh-CN" dirty="0"/>
              <a:t>episode</a:t>
            </a:r>
            <a:r>
              <a:rPr kumimoji="1" lang="zh-CN" altLang="en-US" dirty="0"/>
              <a:t>的时候，就能取到该策略下的状态值函数的近似值了</a:t>
            </a:r>
          </a:p>
        </p:txBody>
      </p:sp>
    </p:spTree>
    <p:extLst>
      <p:ext uri="{BB962C8B-B14F-4D97-AF65-F5344CB8AC3E}">
        <p14:creationId xmlns:p14="http://schemas.microsoft.com/office/powerpoint/2010/main" val="102296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0979-9887-0748-B2AF-21ED7F04F90A}"/>
              </a:ext>
            </a:extLst>
          </p:cNvPr>
          <p:cNvSpPr>
            <a:spLocks noGrp="1"/>
          </p:cNvSpPr>
          <p:nvPr>
            <p:ph type="title"/>
          </p:nvPr>
        </p:nvSpPr>
        <p:spPr/>
        <p:txBody>
          <a:bodyPr/>
          <a:lstStyle/>
          <a:p>
            <a:r>
              <a:rPr lang="en" altLang="zh-CN" dirty="0">
                <a:solidFill>
                  <a:schemeClr val="tx1"/>
                </a:solidFill>
              </a:rPr>
              <a:t>MC </a:t>
            </a:r>
            <a:r>
              <a:rPr lang="zh-CN" altLang="en-US" dirty="0">
                <a:solidFill>
                  <a:schemeClr val="tx1"/>
                </a:solidFill>
              </a:rPr>
              <a:t>预测：动作值</a:t>
            </a:r>
            <a:endParaRPr kumimoji="1" lang="zh-CN" altLang="en-US" dirty="0"/>
          </a:p>
        </p:txBody>
      </p:sp>
      <p:sp>
        <p:nvSpPr>
          <p:cNvPr id="3" name="内容占位符 2">
            <a:extLst>
              <a:ext uri="{FF2B5EF4-FFF2-40B4-BE49-F238E27FC236}">
                <a16:creationId xmlns:a16="http://schemas.microsoft.com/office/drawing/2014/main" id="{9E6BA280-482A-3B46-BB69-FA041B00AE3E}"/>
              </a:ext>
            </a:extLst>
          </p:cNvPr>
          <p:cNvSpPr>
            <a:spLocks noGrp="1"/>
          </p:cNvSpPr>
          <p:nvPr>
            <p:ph idx="1"/>
          </p:nvPr>
        </p:nvSpPr>
        <p:spPr>
          <a:xfrm>
            <a:off x="677334" y="1391156"/>
            <a:ext cx="8979622" cy="1050962"/>
          </a:xfrm>
        </p:spPr>
        <p:txBody>
          <a:bodyPr/>
          <a:lstStyle/>
          <a:p>
            <a:r>
              <a:rPr kumimoji="1" lang="zh-CN" altLang="en-US" dirty="0"/>
              <a:t>其实和状态值是一样的，只是原来是按照一个状态的维度去区分的，现在再加上一个动作，也就是如果状态是一样的但是取的动作不同的话，也认为是两种状态动作对</a:t>
            </a:r>
          </a:p>
        </p:txBody>
      </p:sp>
      <p:sp>
        <p:nvSpPr>
          <p:cNvPr id="5" name="文本框 4">
            <a:extLst>
              <a:ext uri="{FF2B5EF4-FFF2-40B4-BE49-F238E27FC236}">
                <a16:creationId xmlns:a16="http://schemas.microsoft.com/office/drawing/2014/main" id="{FC3F0E25-4EA9-4E4B-8A04-1CA17AA4B177}"/>
              </a:ext>
            </a:extLst>
          </p:cNvPr>
          <p:cNvSpPr txBox="1"/>
          <p:nvPr/>
        </p:nvSpPr>
        <p:spPr>
          <a:xfrm>
            <a:off x="677334" y="2208011"/>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6" name="文本框 5">
            <a:extLst>
              <a:ext uri="{FF2B5EF4-FFF2-40B4-BE49-F238E27FC236}">
                <a16:creationId xmlns:a16="http://schemas.microsoft.com/office/drawing/2014/main" id="{142A3D29-8708-3545-959A-F858DADAC841}"/>
              </a:ext>
            </a:extLst>
          </p:cNvPr>
          <p:cNvSpPr txBox="1"/>
          <p:nvPr/>
        </p:nvSpPr>
        <p:spPr>
          <a:xfrm>
            <a:off x="677334" y="4263200"/>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sp>
        <p:nvSpPr>
          <p:cNvPr id="7" name="文本框 6">
            <a:extLst>
              <a:ext uri="{FF2B5EF4-FFF2-40B4-BE49-F238E27FC236}">
                <a16:creationId xmlns:a16="http://schemas.microsoft.com/office/drawing/2014/main" id="{2D28C0A4-9EFF-CE49-A4D7-65A7D6AC7E12}"/>
              </a:ext>
            </a:extLst>
          </p:cNvPr>
          <p:cNvSpPr txBox="1"/>
          <p:nvPr/>
        </p:nvSpPr>
        <p:spPr>
          <a:xfrm>
            <a:off x="677334" y="3881936"/>
            <a:ext cx="8344003" cy="369332"/>
          </a:xfrm>
          <a:prstGeom prst="rect">
            <a:avLst/>
          </a:prstGeom>
          <a:noFill/>
        </p:spPr>
        <p:txBody>
          <a:bodyPr wrap="square" rtlCol="0">
            <a:spAutoFit/>
          </a:bodyPr>
          <a:lstStyle/>
          <a:p>
            <a:r>
              <a:rPr kumimoji="1" lang="zh-CN" altLang="en-US" dirty="0"/>
              <a:t>由于取样的关系，没办法把所有的状态</a:t>
            </a:r>
            <a:r>
              <a:rPr kumimoji="1" lang="en-US" altLang="zh-CN" dirty="0"/>
              <a:t>-</a:t>
            </a:r>
            <a:r>
              <a:rPr kumimoji="1" lang="zh-CN" altLang="en-US" dirty="0"/>
              <a:t>动作都列出来，所以</a:t>
            </a:r>
            <a:r>
              <a:rPr kumimoji="1" lang="en-US" altLang="zh-CN" dirty="0"/>
              <a:t>X</a:t>
            </a:r>
            <a:r>
              <a:rPr kumimoji="1" lang="zh-CN" altLang="en-US" dirty="0"/>
              <a:t>，</a:t>
            </a:r>
            <a:r>
              <a:rPr kumimoji="1" lang="en-US" altLang="zh-CN" dirty="0"/>
              <a:t>Y</a:t>
            </a:r>
            <a:r>
              <a:rPr kumimoji="1" lang="zh-CN" altLang="en-US" dirty="0"/>
              <a:t>就不举例了</a:t>
            </a:r>
          </a:p>
        </p:txBody>
      </p:sp>
      <p:pic>
        <p:nvPicPr>
          <p:cNvPr id="8" name="图片 7">
            <a:extLst>
              <a:ext uri="{FF2B5EF4-FFF2-40B4-BE49-F238E27FC236}">
                <a16:creationId xmlns:a16="http://schemas.microsoft.com/office/drawing/2014/main" id="{C19C9B75-D65D-3E4D-941B-EFD65612972B}"/>
              </a:ext>
            </a:extLst>
          </p:cNvPr>
          <p:cNvPicPr>
            <a:picLocks noChangeAspect="1"/>
          </p:cNvPicPr>
          <p:nvPr/>
        </p:nvPicPr>
        <p:blipFill>
          <a:blip r:embed="rId2"/>
          <a:stretch>
            <a:fillRect/>
          </a:stretch>
        </p:blipFill>
        <p:spPr>
          <a:xfrm>
            <a:off x="773616" y="4586365"/>
            <a:ext cx="4533900" cy="457200"/>
          </a:xfrm>
          <a:prstGeom prst="rect">
            <a:avLst/>
          </a:prstGeom>
        </p:spPr>
      </p:pic>
      <p:pic>
        <p:nvPicPr>
          <p:cNvPr id="9" name="图片 8">
            <a:extLst>
              <a:ext uri="{FF2B5EF4-FFF2-40B4-BE49-F238E27FC236}">
                <a16:creationId xmlns:a16="http://schemas.microsoft.com/office/drawing/2014/main" id="{0EF7C34A-D89D-764B-B894-898F4F51F5AB}"/>
              </a:ext>
            </a:extLst>
          </p:cNvPr>
          <p:cNvPicPr>
            <a:picLocks noChangeAspect="1"/>
          </p:cNvPicPr>
          <p:nvPr/>
        </p:nvPicPr>
        <p:blipFill>
          <a:blip r:embed="rId3"/>
          <a:stretch>
            <a:fillRect/>
          </a:stretch>
        </p:blipFill>
        <p:spPr>
          <a:xfrm>
            <a:off x="740163" y="5010446"/>
            <a:ext cx="3568700" cy="444500"/>
          </a:xfrm>
          <a:prstGeom prst="rect">
            <a:avLst/>
          </a:prstGeom>
        </p:spPr>
      </p:pic>
      <p:sp>
        <p:nvSpPr>
          <p:cNvPr id="10" name="文本框 9">
            <a:extLst>
              <a:ext uri="{FF2B5EF4-FFF2-40B4-BE49-F238E27FC236}">
                <a16:creationId xmlns:a16="http://schemas.microsoft.com/office/drawing/2014/main" id="{6B190D55-0065-134F-B557-E0AD36FD1C53}"/>
              </a:ext>
            </a:extLst>
          </p:cNvPr>
          <p:cNvSpPr txBox="1"/>
          <p:nvPr/>
        </p:nvSpPr>
        <p:spPr>
          <a:xfrm>
            <a:off x="677333" y="5424706"/>
            <a:ext cx="7173126" cy="369332"/>
          </a:xfrm>
          <a:prstGeom prst="rect">
            <a:avLst/>
          </a:prstGeom>
          <a:noFill/>
        </p:spPr>
        <p:txBody>
          <a:bodyPr wrap="square" rtlCol="0">
            <a:spAutoFit/>
          </a:bodyPr>
          <a:lstStyle/>
          <a:p>
            <a:r>
              <a:rPr kumimoji="1" lang="zh-CN" altLang="en-US" dirty="0"/>
              <a:t>同样因为取样的关系，所有经历和首次经历在这次示例中是一样的</a:t>
            </a:r>
          </a:p>
        </p:txBody>
      </p:sp>
    </p:spTree>
    <p:extLst>
      <p:ext uri="{BB962C8B-B14F-4D97-AF65-F5344CB8AC3E}">
        <p14:creationId xmlns:p14="http://schemas.microsoft.com/office/powerpoint/2010/main" val="1422166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24241-A5FC-D54B-A4A7-7CEFD8EC5E1A}"/>
              </a:ext>
            </a:extLst>
          </p:cNvPr>
          <p:cNvSpPr>
            <a:spLocks noGrp="1"/>
          </p:cNvSpPr>
          <p:nvPr>
            <p:ph type="title"/>
          </p:nvPr>
        </p:nvSpPr>
        <p:spPr>
          <a:xfrm>
            <a:off x="677334" y="241610"/>
            <a:ext cx="8596668" cy="1320800"/>
          </a:xfrm>
        </p:spPr>
        <p:txBody>
          <a:bodyPr/>
          <a:lstStyle/>
          <a:p>
            <a:r>
              <a:rPr kumimoji="1" lang="zh-CN" altLang="en-US" dirty="0">
                <a:solidFill>
                  <a:schemeClr val="tx1"/>
                </a:solidFill>
              </a:rPr>
              <a:t>如何获得最优策略</a:t>
            </a:r>
          </a:p>
        </p:txBody>
      </p:sp>
      <p:sp>
        <p:nvSpPr>
          <p:cNvPr id="3" name="内容占位符 2">
            <a:extLst>
              <a:ext uri="{FF2B5EF4-FFF2-40B4-BE49-F238E27FC236}">
                <a16:creationId xmlns:a16="http://schemas.microsoft.com/office/drawing/2014/main" id="{2230CF70-663D-424D-9258-011148774ACB}"/>
              </a:ext>
            </a:extLst>
          </p:cNvPr>
          <p:cNvSpPr>
            <a:spLocks noGrp="1"/>
          </p:cNvSpPr>
          <p:nvPr>
            <p:ph idx="1"/>
          </p:nvPr>
        </p:nvSpPr>
        <p:spPr>
          <a:xfrm>
            <a:off x="443159" y="902011"/>
            <a:ext cx="8500119" cy="926790"/>
          </a:xfrm>
        </p:spPr>
        <p:txBody>
          <a:bodyPr/>
          <a:lstStyle/>
          <a:p>
            <a:r>
              <a:rPr kumimoji="1" lang="zh-CN" altLang="en-US" dirty="0"/>
              <a:t>刚刚我们学会了如何在未知的环境上通过交互来获取当前策略的动作价值函数，接下来要用这个</a:t>
            </a:r>
            <a:r>
              <a:rPr kumimoji="1" lang="en-US" altLang="zh-CN" dirty="0"/>
              <a:t>Q</a:t>
            </a:r>
            <a:r>
              <a:rPr kumimoji="1" lang="zh-CN" altLang="en-US" dirty="0"/>
              <a:t>去改进我们的策略了。</a:t>
            </a:r>
          </a:p>
        </p:txBody>
      </p:sp>
      <p:pic>
        <p:nvPicPr>
          <p:cNvPr id="4" name="图片 3">
            <a:extLst>
              <a:ext uri="{FF2B5EF4-FFF2-40B4-BE49-F238E27FC236}">
                <a16:creationId xmlns:a16="http://schemas.microsoft.com/office/drawing/2014/main" id="{CEE42E90-8691-294C-96FA-9BB45E1248FF}"/>
              </a:ext>
            </a:extLst>
          </p:cNvPr>
          <p:cNvPicPr>
            <a:picLocks noChangeAspect="1"/>
          </p:cNvPicPr>
          <p:nvPr/>
        </p:nvPicPr>
        <p:blipFill>
          <a:blip r:embed="rId2"/>
          <a:stretch>
            <a:fillRect/>
          </a:stretch>
        </p:blipFill>
        <p:spPr>
          <a:xfrm>
            <a:off x="302788" y="1562410"/>
            <a:ext cx="6769100" cy="4356100"/>
          </a:xfrm>
          <a:prstGeom prst="rect">
            <a:avLst/>
          </a:prstGeom>
        </p:spPr>
      </p:pic>
      <p:sp>
        <p:nvSpPr>
          <p:cNvPr id="6" name="文本框 5">
            <a:extLst>
              <a:ext uri="{FF2B5EF4-FFF2-40B4-BE49-F238E27FC236}">
                <a16:creationId xmlns:a16="http://schemas.microsoft.com/office/drawing/2014/main" id="{F0843591-225A-FA4E-ABD3-184A34E5735B}"/>
              </a:ext>
            </a:extLst>
          </p:cNvPr>
          <p:cNvSpPr txBox="1"/>
          <p:nvPr/>
        </p:nvSpPr>
        <p:spPr>
          <a:xfrm>
            <a:off x="7071888" y="1828801"/>
            <a:ext cx="4184159" cy="1477328"/>
          </a:xfrm>
          <a:prstGeom prst="rect">
            <a:avLst/>
          </a:prstGeom>
          <a:noFill/>
        </p:spPr>
        <p:txBody>
          <a:bodyPr wrap="none" rtlCol="0">
            <a:spAutoFit/>
          </a:bodyPr>
          <a:lstStyle/>
          <a:p>
            <a:r>
              <a:rPr kumimoji="1" lang="en-US" altLang="zh-CN" dirty="0"/>
              <a:t>0.</a:t>
            </a:r>
            <a:r>
              <a:rPr kumimoji="1" lang="zh-CN" altLang="en-US" dirty="0"/>
              <a:t>初始化一个策略，通常是随机的策略</a:t>
            </a:r>
            <a:endParaRPr kumimoji="1" lang="en-US" altLang="zh-CN" dirty="0"/>
          </a:p>
          <a:p>
            <a:r>
              <a:rPr kumimoji="1" lang="en-US" altLang="zh-CN" dirty="0"/>
              <a:t>1.</a:t>
            </a:r>
            <a:r>
              <a:rPr kumimoji="1" lang="zh-CN" altLang="en-US" dirty="0"/>
              <a:t>使用当前的策略生成一个</a:t>
            </a:r>
            <a:r>
              <a:rPr kumimoji="1" lang="en-US" altLang="zh-CN" dirty="0"/>
              <a:t>episode</a:t>
            </a:r>
            <a:r>
              <a:rPr kumimoji="1" lang="zh-CN" altLang="en-US" dirty="0"/>
              <a:t>序列</a:t>
            </a:r>
            <a:endParaRPr kumimoji="1" lang="en-US" altLang="zh-CN" dirty="0"/>
          </a:p>
          <a:p>
            <a:r>
              <a:rPr kumimoji="1" lang="en-US" altLang="zh-CN" dirty="0"/>
              <a:t>2.</a:t>
            </a:r>
            <a:r>
              <a:rPr kumimoji="1" lang="zh-CN" altLang="en-US" dirty="0"/>
              <a:t>使用</a:t>
            </a:r>
            <a:r>
              <a:rPr kumimoji="1" lang="en-US" altLang="zh-CN" dirty="0"/>
              <a:t>episode</a:t>
            </a:r>
            <a:r>
              <a:rPr kumimoji="1" lang="zh-CN" altLang="en-US" dirty="0"/>
              <a:t>预测</a:t>
            </a:r>
            <a:r>
              <a:rPr kumimoji="1" lang="en-US" altLang="zh-CN" dirty="0"/>
              <a:t>Q</a:t>
            </a:r>
            <a:r>
              <a:rPr kumimoji="1" lang="zh-CN" altLang="en-US" dirty="0"/>
              <a:t>值</a:t>
            </a:r>
            <a:endParaRPr kumimoji="1" lang="en-US" altLang="zh-CN" dirty="0"/>
          </a:p>
          <a:p>
            <a:r>
              <a:rPr kumimoji="1" lang="en-US" altLang="zh-CN" dirty="0"/>
              <a:t>3.</a:t>
            </a:r>
            <a:r>
              <a:rPr kumimoji="1" lang="zh-CN" altLang="en-US" dirty="0"/>
              <a:t>用新的</a:t>
            </a:r>
            <a:r>
              <a:rPr kumimoji="1" lang="en-US" altLang="zh-CN" dirty="0"/>
              <a:t>Q</a:t>
            </a:r>
            <a:r>
              <a:rPr kumimoji="1" lang="zh-CN" altLang="en-US" dirty="0"/>
              <a:t>值改进策略</a:t>
            </a:r>
            <a:endParaRPr kumimoji="1" lang="en-US" altLang="zh-CN" dirty="0"/>
          </a:p>
          <a:p>
            <a:r>
              <a:rPr kumimoji="1" lang="en-US" altLang="zh-CN" dirty="0"/>
              <a:t>4.</a:t>
            </a:r>
            <a:r>
              <a:rPr kumimoji="1" lang="zh-CN" altLang="en-US" dirty="0"/>
              <a:t>重复</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直到获得最优策略</a:t>
            </a:r>
          </a:p>
        </p:txBody>
      </p:sp>
      <p:sp>
        <p:nvSpPr>
          <p:cNvPr id="7" name="文本框 6">
            <a:extLst>
              <a:ext uri="{FF2B5EF4-FFF2-40B4-BE49-F238E27FC236}">
                <a16:creationId xmlns:a16="http://schemas.microsoft.com/office/drawing/2014/main" id="{CAE82B52-E53E-B243-8287-F55AC72D6A38}"/>
              </a:ext>
            </a:extLst>
          </p:cNvPr>
          <p:cNvSpPr txBox="1"/>
          <p:nvPr/>
        </p:nvSpPr>
        <p:spPr>
          <a:xfrm>
            <a:off x="1680021" y="2649577"/>
            <a:ext cx="457200"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40B001DF-6793-9C47-AB9B-D79170B160A4}"/>
              </a:ext>
            </a:extLst>
          </p:cNvPr>
          <p:cNvSpPr txBox="1"/>
          <p:nvPr/>
        </p:nvSpPr>
        <p:spPr>
          <a:xfrm>
            <a:off x="4693218" y="2271081"/>
            <a:ext cx="457200"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70640E63-B075-D548-B835-6AFEF457CFE0}"/>
              </a:ext>
            </a:extLst>
          </p:cNvPr>
          <p:cNvSpPr txBox="1"/>
          <p:nvPr/>
        </p:nvSpPr>
        <p:spPr>
          <a:xfrm>
            <a:off x="5302818" y="3839686"/>
            <a:ext cx="457200"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AD661AD4-2754-E044-BFB1-F26F0043FDA8}"/>
              </a:ext>
            </a:extLst>
          </p:cNvPr>
          <p:cNvSpPr txBox="1"/>
          <p:nvPr/>
        </p:nvSpPr>
        <p:spPr>
          <a:xfrm>
            <a:off x="5302818" y="4326675"/>
            <a:ext cx="457200"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123FD703-B4FC-CB48-AB89-E343FA979FC9}"/>
              </a:ext>
            </a:extLst>
          </p:cNvPr>
          <p:cNvSpPr txBox="1"/>
          <p:nvPr/>
        </p:nvSpPr>
        <p:spPr>
          <a:xfrm>
            <a:off x="4050165" y="5445152"/>
            <a:ext cx="457200"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51032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8E708-070F-454B-8910-8FE60B0A8D81}"/>
              </a:ext>
            </a:extLst>
          </p:cNvPr>
          <p:cNvSpPr>
            <a:spLocks noGrp="1"/>
          </p:cNvSpPr>
          <p:nvPr>
            <p:ph type="title"/>
          </p:nvPr>
        </p:nvSpPr>
        <p:spPr>
          <a:xfrm>
            <a:off x="677334" y="308517"/>
            <a:ext cx="8596668" cy="1320800"/>
          </a:xfrm>
        </p:spPr>
        <p:txBody>
          <a:bodyPr/>
          <a:lstStyle/>
          <a:p>
            <a:r>
              <a:rPr kumimoji="1" lang="en-US" altLang="zh-CN" dirty="0">
                <a:solidFill>
                  <a:schemeClr val="tx1"/>
                </a:solidFill>
              </a:rPr>
              <a:t>MC</a:t>
            </a:r>
            <a:r>
              <a:rPr kumimoji="1" lang="zh-CN" altLang="en-US" dirty="0">
                <a:solidFill>
                  <a:schemeClr val="tx1"/>
                </a:solidFill>
              </a:rPr>
              <a:t> 控制：增量均值</a:t>
            </a:r>
          </a:p>
        </p:txBody>
      </p:sp>
      <p:sp>
        <p:nvSpPr>
          <p:cNvPr id="3" name="内容占位符 2">
            <a:extLst>
              <a:ext uri="{FF2B5EF4-FFF2-40B4-BE49-F238E27FC236}">
                <a16:creationId xmlns:a16="http://schemas.microsoft.com/office/drawing/2014/main" id="{E1E822DD-F365-564D-899E-99945312C842}"/>
              </a:ext>
            </a:extLst>
          </p:cNvPr>
          <p:cNvSpPr>
            <a:spLocks noGrp="1"/>
          </p:cNvSpPr>
          <p:nvPr>
            <p:ph idx="1"/>
          </p:nvPr>
        </p:nvSpPr>
        <p:spPr>
          <a:xfrm>
            <a:off x="755393" y="1112375"/>
            <a:ext cx="8596668" cy="3880773"/>
          </a:xfrm>
        </p:spPr>
        <p:txBody>
          <a:bodyPr/>
          <a:lstStyle/>
          <a:p>
            <a:r>
              <a:rPr kumimoji="1" lang="zh-CN" altLang="en-US" dirty="0"/>
              <a:t>看了上面首次经历的例子，可以看到我们取的是三次</a:t>
            </a:r>
            <a:r>
              <a:rPr kumimoji="1" lang="en-US" altLang="zh-CN" dirty="0"/>
              <a:t>episode</a:t>
            </a:r>
            <a:r>
              <a:rPr kumimoji="1" lang="zh-CN" altLang="en-US" dirty="0"/>
              <a:t>的平均值，但如果智能体玩到了</a:t>
            </a:r>
            <a:r>
              <a:rPr kumimoji="1" lang="en-US" altLang="zh-CN" dirty="0"/>
              <a:t>300w</a:t>
            </a:r>
            <a:r>
              <a:rPr kumimoji="1" lang="zh-CN" altLang="en-US" dirty="0"/>
              <a:t>次</a:t>
            </a:r>
            <a:r>
              <a:rPr kumimoji="1" lang="en-US" altLang="zh-CN" dirty="0"/>
              <a:t>episode</a:t>
            </a:r>
            <a:r>
              <a:rPr kumimoji="1" lang="zh-CN" altLang="en-US" dirty="0"/>
              <a:t>，岂不是要把之前</a:t>
            </a:r>
            <a:r>
              <a:rPr kumimoji="1" lang="en-US" altLang="zh-CN" dirty="0"/>
              <a:t>300w</a:t>
            </a:r>
            <a:r>
              <a:rPr kumimoji="1" lang="zh-CN" altLang="en-US" dirty="0"/>
              <a:t>次的奖励值都要再计算一遍？</a:t>
            </a:r>
            <a:endParaRPr kumimoji="1" lang="en-US" altLang="zh-CN" dirty="0"/>
          </a:p>
          <a:p>
            <a:r>
              <a:rPr kumimoji="1" lang="zh-CN" altLang="en-US" dirty="0"/>
              <a:t>假设我有一个奖励的序列：</a:t>
            </a:r>
            <a:r>
              <a:rPr kumimoji="1" lang="en-US" altLang="zh-CN" dirty="0"/>
              <a:t>1</a:t>
            </a:r>
            <a:r>
              <a:rPr kumimoji="1" lang="zh-CN" altLang="en-US" dirty="0"/>
              <a:t>，</a:t>
            </a:r>
            <a:r>
              <a:rPr kumimoji="1" lang="en-US" altLang="zh-CN" dirty="0"/>
              <a:t>2</a:t>
            </a:r>
            <a:r>
              <a:rPr kumimoji="1" lang="zh-CN" altLang="en-US" dirty="0"/>
              <a:t>，</a:t>
            </a:r>
            <a:r>
              <a:rPr kumimoji="1" lang="en-US" altLang="zh-CN" dirty="0"/>
              <a:t>4</a:t>
            </a:r>
            <a:r>
              <a:rPr kumimoji="1" lang="zh-CN" altLang="en-US" dirty="0"/>
              <a:t>，</a:t>
            </a:r>
            <a:r>
              <a:rPr kumimoji="1" lang="en-US" altLang="zh-CN" dirty="0"/>
              <a:t>3</a:t>
            </a:r>
            <a:r>
              <a:rPr kumimoji="1" lang="zh-CN" altLang="en-US" dirty="0"/>
              <a:t>，</a:t>
            </a:r>
            <a:r>
              <a:rPr kumimoji="1" lang="en-US" altLang="zh-CN" dirty="0"/>
              <a:t>7</a:t>
            </a:r>
          </a:p>
          <a:p>
            <a:r>
              <a:rPr kumimoji="1" lang="zh-CN" altLang="en-US" dirty="0"/>
              <a:t>传统的平均值算法：</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9DC6AF6C-BD18-C841-A74B-52C6FACCD7DD}"/>
              </a:ext>
            </a:extLst>
          </p:cNvPr>
          <p:cNvPicPr>
            <a:picLocks noChangeAspect="1"/>
          </p:cNvPicPr>
          <p:nvPr/>
        </p:nvPicPr>
        <p:blipFill>
          <a:blip r:embed="rId2"/>
          <a:stretch>
            <a:fillRect/>
          </a:stretch>
        </p:blipFill>
        <p:spPr>
          <a:xfrm>
            <a:off x="1148266" y="2711760"/>
            <a:ext cx="1955800" cy="3441700"/>
          </a:xfrm>
          <a:prstGeom prst="rect">
            <a:avLst/>
          </a:prstGeom>
        </p:spPr>
      </p:pic>
    </p:spTree>
    <p:extLst>
      <p:ext uri="{BB962C8B-B14F-4D97-AF65-F5344CB8AC3E}">
        <p14:creationId xmlns:p14="http://schemas.microsoft.com/office/powerpoint/2010/main" val="3106171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67F10D-0327-994E-8852-7293F0839B7C}"/>
              </a:ext>
            </a:extLst>
          </p:cNvPr>
          <p:cNvSpPr>
            <a:spLocks noGrp="1"/>
          </p:cNvSpPr>
          <p:nvPr>
            <p:ph idx="1"/>
          </p:nvPr>
        </p:nvSpPr>
        <p:spPr>
          <a:xfrm>
            <a:off x="599275" y="191631"/>
            <a:ext cx="8596668" cy="3880773"/>
          </a:xfrm>
        </p:spPr>
        <p:txBody>
          <a:bodyPr/>
          <a:lstStyle/>
          <a:p>
            <a:r>
              <a:rPr kumimoji="1" lang="zh-CN" altLang="en-US" dirty="0"/>
              <a:t>增量均值</a:t>
            </a:r>
            <a:endParaRPr kumimoji="1" lang="en-US" altLang="zh-CN" dirty="0"/>
          </a:p>
          <a:p>
            <a:r>
              <a:rPr kumimoji="1" lang="zh-CN" altLang="en-US" dirty="0"/>
              <a:t>就不需要记得以前所有的值了，只需要知道</a:t>
            </a:r>
            <a:r>
              <a:rPr kumimoji="1" lang="zh-CN" altLang="en-US" dirty="0">
                <a:solidFill>
                  <a:srgbClr val="FF0000"/>
                </a:solidFill>
              </a:rPr>
              <a:t>上一次平均值</a:t>
            </a:r>
            <a:r>
              <a:rPr kumimoji="1" lang="zh-CN" altLang="en-US" dirty="0">
                <a:solidFill>
                  <a:schemeClr val="tx1"/>
                </a:solidFill>
              </a:rPr>
              <a:t>和</a:t>
            </a:r>
            <a:r>
              <a:rPr kumimoji="1" lang="zh-CN" altLang="en-US" dirty="0">
                <a:solidFill>
                  <a:srgbClr val="FF0000"/>
                </a:solidFill>
              </a:rPr>
              <a:t>当前的奖励值</a:t>
            </a:r>
            <a:r>
              <a:rPr kumimoji="1" lang="zh-CN" altLang="en-US" dirty="0"/>
              <a:t>就能算出此次</a:t>
            </a:r>
            <a:r>
              <a:rPr kumimoji="1" lang="en-US" altLang="zh-CN" dirty="0"/>
              <a:t>episode</a:t>
            </a:r>
            <a:r>
              <a:rPr kumimoji="1" lang="zh-CN" altLang="en-US" dirty="0"/>
              <a:t>的总平均值了</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21CD9B80-3349-1648-B623-9AA2AAA17E8C}"/>
              </a:ext>
            </a:extLst>
          </p:cNvPr>
          <p:cNvPicPr>
            <a:picLocks noChangeAspect="1"/>
          </p:cNvPicPr>
          <p:nvPr/>
        </p:nvPicPr>
        <p:blipFill>
          <a:blip r:embed="rId2"/>
          <a:stretch>
            <a:fillRect/>
          </a:stretch>
        </p:blipFill>
        <p:spPr>
          <a:xfrm>
            <a:off x="910034" y="1499223"/>
            <a:ext cx="5040210" cy="2272640"/>
          </a:xfrm>
          <a:prstGeom prst="rect">
            <a:avLst/>
          </a:prstGeom>
        </p:spPr>
      </p:pic>
      <p:pic>
        <p:nvPicPr>
          <p:cNvPr id="5" name="图片 4">
            <a:extLst>
              <a:ext uri="{FF2B5EF4-FFF2-40B4-BE49-F238E27FC236}">
                <a16:creationId xmlns:a16="http://schemas.microsoft.com/office/drawing/2014/main" id="{C6971580-5C3D-C94E-81D6-C43694623E51}"/>
              </a:ext>
            </a:extLst>
          </p:cNvPr>
          <p:cNvPicPr>
            <a:picLocks noChangeAspect="1"/>
          </p:cNvPicPr>
          <p:nvPr/>
        </p:nvPicPr>
        <p:blipFill>
          <a:blip r:embed="rId3"/>
          <a:stretch>
            <a:fillRect/>
          </a:stretch>
        </p:blipFill>
        <p:spPr>
          <a:xfrm>
            <a:off x="6940491" y="1337061"/>
            <a:ext cx="2578100" cy="4406900"/>
          </a:xfrm>
          <a:prstGeom prst="rect">
            <a:avLst/>
          </a:prstGeom>
        </p:spPr>
      </p:pic>
      <p:pic>
        <p:nvPicPr>
          <p:cNvPr id="6" name="图片 5">
            <a:extLst>
              <a:ext uri="{FF2B5EF4-FFF2-40B4-BE49-F238E27FC236}">
                <a16:creationId xmlns:a16="http://schemas.microsoft.com/office/drawing/2014/main" id="{203208E0-FEE7-534D-AFB3-A95A6E9CD9AD}"/>
              </a:ext>
            </a:extLst>
          </p:cNvPr>
          <p:cNvPicPr>
            <a:picLocks noChangeAspect="1"/>
          </p:cNvPicPr>
          <p:nvPr/>
        </p:nvPicPr>
        <p:blipFill>
          <a:blip r:embed="rId4"/>
          <a:stretch>
            <a:fillRect/>
          </a:stretch>
        </p:blipFill>
        <p:spPr>
          <a:xfrm>
            <a:off x="1055493" y="3927979"/>
            <a:ext cx="3962977" cy="2483971"/>
          </a:xfrm>
          <a:prstGeom prst="rect">
            <a:avLst/>
          </a:prstGeom>
        </p:spPr>
      </p:pic>
    </p:spTree>
    <p:extLst>
      <p:ext uri="{BB962C8B-B14F-4D97-AF65-F5344CB8AC3E}">
        <p14:creationId xmlns:p14="http://schemas.microsoft.com/office/powerpoint/2010/main" val="535238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F6D776-5B51-1440-8599-3F989DAA1B1B}"/>
              </a:ext>
            </a:extLst>
          </p:cNvPr>
          <p:cNvSpPr>
            <a:spLocks noGrp="1"/>
          </p:cNvSpPr>
          <p:nvPr>
            <p:ph idx="1"/>
          </p:nvPr>
        </p:nvSpPr>
        <p:spPr>
          <a:xfrm>
            <a:off x="677334" y="1536121"/>
            <a:ext cx="8596668" cy="3880773"/>
          </a:xfrm>
        </p:spPr>
        <p:txBody>
          <a:bodyPr>
            <a:normAutofit fontScale="92500" lnSpcReduction="20000"/>
          </a:bodyPr>
          <a:lstStyle/>
          <a:p>
            <a:r>
              <a:rPr kumimoji="1" lang="zh-CN" altLang="en-US" dirty="0"/>
              <a:t>我们根据一个随机的初始策略，更新了</a:t>
            </a:r>
            <a:r>
              <a:rPr kumimoji="1" lang="en-US" altLang="zh-CN" dirty="0"/>
              <a:t>Q</a:t>
            </a:r>
            <a:r>
              <a:rPr kumimoji="1" lang="zh-CN" altLang="en-US" dirty="0"/>
              <a:t>值，再根据这个</a:t>
            </a:r>
            <a:r>
              <a:rPr kumimoji="1" lang="en-US" altLang="zh-CN" dirty="0"/>
              <a:t>Q</a:t>
            </a:r>
            <a:r>
              <a:rPr kumimoji="1" lang="zh-CN" altLang="en-US" dirty="0"/>
              <a:t>值更新策略，由于初始的</a:t>
            </a:r>
            <a:r>
              <a:rPr kumimoji="1" lang="en-US" altLang="zh-CN" dirty="0"/>
              <a:t>Q</a:t>
            </a:r>
            <a:r>
              <a:rPr kumimoji="1" lang="zh-CN" altLang="en-US" dirty="0"/>
              <a:t>值都是</a:t>
            </a:r>
            <a:r>
              <a:rPr kumimoji="1" lang="en-US" altLang="zh-CN" dirty="0"/>
              <a:t>0</a:t>
            </a:r>
            <a:r>
              <a:rPr kumimoji="1" lang="zh-CN" altLang="en-US" dirty="0"/>
              <a:t>，被更新后势必有些动作就有了值，在更新完的策略选择动作时，如果直接选择当前</a:t>
            </a:r>
            <a:r>
              <a:rPr kumimoji="1" lang="en-US" altLang="zh-CN" dirty="0"/>
              <a:t>Q</a:t>
            </a:r>
            <a:r>
              <a:rPr kumimoji="1" lang="zh-CN" altLang="en-US" dirty="0"/>
              <a:t>值最大的动作（贪婪策略），那么就会造成一个问题，当状态空间和动作空间比较大的时候，</a:t>
            </a:r>
            <a:r>
              <a:rPr kumimoji="1" lang="zh-CN" altLang="en-US" dirty="0">
                <a:solidFill>
                  <a:srgbClr val="FF0000"/>
                </a:solidFill>
              </a:rPr>
              <a:t>就会有一些状态或动作永远也选不到</a:t>
            </a:r>
            <a:r>
              <a:rPr kumimoji="1" lang="zh-CN" altLang="en-US" dirty="0"/>
              <a:t>，那这样我们学习到的策略由于采样不够丰富，可能只是一个</a:t>
            </a:r>
            <a:r>
              <a:rPr kumimoji="1" lang="zh-CN" altLang="en-US" dirty="0">
                <a:solidFill>
                  <a:srgbClr val="FF0000"/>
                </a:solidFill>
              </a:rPr>
              <a:t>次优性</a:t>
            </a:r>
            <a:r>
              <a:rPr kumimoji="1" lang="zh-CN" altLang="en-US" dirty="0"/>
              <a:t>的策略。</a:t>
            </a:r>
            <a:endParaRPr kumimoji="1" lang="en-US" altLang="zh-CN" dirty="0"/>
          </a:p>
          <a:p>
            <a:r>
              <a:rPr kumimoji="1" lang="zh-CN" altLang="en-US" dirty="0"/>
              <a:t>再举个例子面前有两扇门</a:t>
            </a:r>
            <a:r>
              <a:rPr kumimoji="1" lang="en-US" altLang="zh-CN" dirty="0"/>
              <a:t>A</a:t>
            </a:r>
            <a:r>
              <a:rPr kumimoji="1" lang="zh-CN" altLang="en-US" dirty="0"/>
              <a:t>、</a:t>
            </a:r>
            <a:r>
              <a:rPr kumimoji="1" lang="en-US" altLang="zh-CN" dirty="0"/>
              <a:t>B</a:t>
            </a:r>
            <a:r>
              <a:rPr kumimoji="1" lang="zh-CN" altLang="en-US" dirty="0"/>
              <a:t>，需要选择一扇门打开，然后获得奖励并结束本阶段</a:t>
            </a:r>
            <a:endParaRPr kumimoji="1" lang="en-US" altLang="zh-CN" dirty="0"/>
          </a:p>
          <a:p>
            <a:r>
              <a:rPr kumimoji="1" lang="zh-CN" altLang="en-US" dirty="0"/>
              <a:t>一开始由于是随机的策略，所以</a:t>
            </a:r>
            <a:r>
              <a:rPr kumimoji="1" lang="en-US" altLang="zh-CN" dirty="0"/>
              <a:t>50%</a:t>
            </a:r>
            <a:r>
              <a:rPr kumimoji="1" lang="zh-CN" altLang="en-US" dirty="0"/>
              <a:t>选择一扇门，</a:t>
            </a:r>
            <a:endParaRPr kumimoji="1" lang="en-US" altLang="zh-CN" dirty="0"/>
          </a:p>
          <a:p>
            <a:r>
              <a:rPr kumimoji="1" lang="zh-CN" altLang="en-US" dirty="0"/>
              <a:t>假设第一次抛硬币选择了</a:t>
            </a:r>
            <a:r>
              <a:rPr kumimoji="1" lang="en-US" altLang="zh-CN" dirty="0"/>
              <a:t>A</a:t>
            </a:r>
            <a:r>
              <a:rPr kumimoji="1" lang="zh-CN" altLang="en-US" dirty="0"/>
              <a:t>，获得奖励</a:t>
            </a:r>
            <a:r>
              <a:rPr kumimoji="1" lang="en-US" altLang="zh-CN" dirty="0"/>
              <a:t>0</a:t>
            </a:r>
            <a:r>
              <a:rPr kumimoji="1" lang="zh-CN" altLang="en-US" dirty="0"/>
              <a:t>，由于奖励是</a:t>
            </a:r>
            <a:r>
              <a:rPr kumimoji="1" lang="en-US" altLang="zh-CN" dirty="0"/>
              <a:t>0</a:t>
            </a:r>
            <a:r>
              <a:rPr kumimoji="1" lang="zh-CN" altLang="en-US" dirty="0"/>
              <a:t>所以就不会更新</a:t>
            </a:r>
            <a:r>
              <a:rPr kumimoji="1" lang="en-US" altLang="zh-CN" dirty="0"/>
              <a:t>Q</a:t>
            </a:r>
            <a:r>
              <a:rPr kumimoji="1" lang="zh-CN" altLang="en-US" dirty="0"/>
              <a:t>值。</a:t>
            </a:r>
            <a:endParaRPr kumimoji="1" lang="en-US" altLang="zh-CN" dirty="0"/>
          </a:p>
          <a:p>
            <a:r>
              <a:rPr kumimoji="1" lang="zh-CN" altLang="en-US" dirty="0"/>
              <a:t>然后第二次抛硬币选择了</a:t>
            </a:r>
            <a:r>
              <a:rPr kumimoji="1" lang="en-US" altLang="zh-CN" dirty="0"/>
              <a:t>B</a:t>
            </a:r>
            <a:r>
              <a:rPr kumimoji="1" lang="zh-CN" altLang="en-US" dirty="0"/>
              <a:t>，获得奖励</a:t>
            </a:r>
            <a:r>
              <a:rPr kumimoji="1" lang="en-US" altLang="zh-CN" dirty="0"/>
              <a:t>3</a:t>
            </a:r>
            <a:r>
              <a:rPr kumimoji="1" lang="zh-CN" altLang="en-US" dirty="0"/>
              <a:t>，然后更新了关于</a:t>
            </a:r>
            <a:r>
              <a:rPr kumimoji="1" lang="en-US" altLang="zh-CN" dirty="0"/>
              <a:t>B</a:t>
            </a:r>
            <a:r>
              <a:rPr kumimoji="1" lang="zh-CN" altLang="en-US" dirty="0"/>
              <a:t>的</a:t>
            </a:r>
            <a:r>
              <a:rPr kumimoji="1" lang="en-US" altLang="zh-CN" dirty="0"/>
              <a:t>Q</a:t>
            </a:r>
            <a:r>
              <a:rPr kumimoji="1" lang="zh-CN" altLang="en-US" dirty="0"/>
              <a:t>值</a:t>
            </a:r>
            <a:endParaRPr kumimoji="1" lang="en-US" altLang="zh-CN" dirty="0"/>
          </a:p>
          <a:p>
            <a:r>
              <a:rPr kumimoji="1" lang="zh-CN" altLang="en-US" dirty="0"/>
              <a:t>由于是贪婪策略第二次就不会抛硬币而直接选择了</a:t>
            </a:r>
            <a:r>
              <a:rPr kumimoji="1" lang="en-US" altLang="zh-CN" dirty="0"/>
              <a:t>B</a:t>
            </a:r>
            <a:r>
              <a:rPr kumimoji="1" lang="zh-CN" altLang="en-US" dirty="0"/>
              <a:t>，然后又获取了奖励</a:t>
            </a:r>
            <a:r>
              <a:rPr kumimoji="1" lang="en-US" altLang="zh-CN" dirty="0"/>
              <a:t>1</a:t>
            </a:r>
            <a:r>
              <a:rPr kumimoji="1" lang="zh-CN" altLang="en-US" dirty="0"/>
              <a:t>，</a:t>
            </a:r>
            <a:endParaRPr kumimoji="1" lang="en-US" altLang="zh-CN" dirty="0"/>
          </a:p>
          <a:p>
            <a:r>
              <a:rPr kumimoji="1" lang="zh-CN" altLang="en-US" dirty="0"/>
              <a:t>以此类推，这样</a:t>
            </a:r>
            <a:r>
              <a:rPr kumimoji="1" lang="en-US" altLang="zh-CN" dirty="0"/>
              <a:t>A</a:t>
            </a:r>
            <a:r>
              <a:rPr kumimoji="1" lang="zh-CN" altLang="en-US" dirty="0"/>
              <a:t>门永远也不会被选</a:t>
            </a:r>
            <a:endParaRPr kumimoji="1" lang="en-US" altLang="zh-CN" dirty="0"/>
          </a:p>
          <a:p>
            <a:r>
              <a:rPr kumimoji="1" lang="zh-CN" altLang="en-US" dirty="0"/>
              <a:t>但其实</a:t>
            </a:r>
            <a:r>
              <a:rPr kumimoji="1" lang="en-US" altLang="zh-CN" dirty="0"/>
              <a:t>A</a:t>
            </a:r>
            <a:r>
              <a:rPr kumimoji="1" lang="zh-CN" altLang="en-US" dirty="0"/>
              <a:t>门的奖励是</a:t>
            </a:r>
            <a:r>
              <a:rPr kumimoji="1" lang="en-US" altLang="zh-CN" dirty="0"/>
              <a:t>0</a:t>
            </a:r>
            <a:r>
              <a:rPr kumimoji="1" lang="zh-CN" altLang="en-US" dirty="0"/>
              <a:t>和</a:t>
            </a:r>
            <a:r>
              <a:rPr kumimoji="1" lang="en-US" altLang="zh-CN" dirty="0"/>
              <a:t>100</a:t>
            </a:r>
            <a:r>
              <a:rPr kumimoji="1" lang="zh-CN" altLang="en-US" dirty="0"/>
              <a:t>之间随机给的，所以</a:t>
            </a:r>
            <a:r>
              <a:rPr kumimoji="1" lang="en-US" altLang="zh-CN" dirty="0"/>
              <a:t>A</a:t>
            </a:r>
            <a:r>
              <a:rPr kumimoji="1" lang="zh-CN" altLang="en-US" dirty="0"/>
              <a:t>门的平均奖励期望比</a:t>
            </a:r>
            <a:r>
              <a:rPr kumimoji="1" lang="en-US" altLang="zh-CN" dirty="0"/>
              <a:t>B</a:t>
            </a:r>
            <a:r>
              <a:rPr kumimoji="1" lang="zh-CN" altLang="en-US" dirty="0"/>
              <a:t>的</a:t>
            </a:r>
            <a:r>
              <a:rPr kumimoji="1" lang="en-US" altLang="zh-CN" dirty="0"/>
              <a:t>3</a:t>
            </a:r>
            <a:r>
              <a:rPr kumimoji="1" lang="zh-CN" altLang="en-US" dirty="0"/>
              <a:t>和</a:t>
            </a:r>
            <a:r>
              <a:rPr kumimoji="1" lang="en-US" altLang="zh-CN" dirty="0"/>
              <a:t>1</a:t>
            </a:r>
            <a:r>
              <a:rPr kumimoji="1" lang="zh-CN" altLang="en-US" dirty="0"/>
              <a:t>要高多了，但由于贪婪策略的鼠目寸光，导致没有选到最优策略</a:t>
            </a:r>
          </a:p>
        </p:txBody>
      </p:sp>
      <p:sp>
        <p:nvSpPr>
          <p:cNvPr id="4" name="标题 3">
            <a:extLst>
              <a:ext uri="{FF2B5EF4-FFF2-40B4-BE49-F238E27FC236}">
                <a16:creationId xmlns:a16="http://schemas.microsoft.com/office/drawing/2014/main" id="{AA324ED7-5D03-924E-AA54-AF280AD4F386}"/>
              </a:ext>
            </a:extLst>
          </p:cNvPr>
          <p:cNvSpPr>
            <a:spLocks noGrp="1"/>
          </p:cNvSpPr>
          <p:nvPr>
            <p:ph type="title"/>
          </p:nvPr>
        </p:nvSpPr>
        <p:spPr/>
        <p:txBody>
          <a:bodyPr/>
          <a:lstStyle/>
          <a:p>
            <a:r>
              <a:rPr kumimoji="1" lang="zh-CN" altLang="en-US" dirty="0">
                <a:solidFill>
                  <a:schemeClr val="tx1"/>
                </a:solidFill>
              </a:rPr>
              <a:t>探索与利用</a:t>
            </a:r>
          </a:p>
        </p:txBody>
      </p:sp>
    </p:spTree>
    <p:extLst>
      <p:ext uri="{BB962C8B-B14F-4D97-AF65-F5344CB8AC3E}">
        <p14:creationId xmlns:p14="http://schemas.microsoft.com/office/powerpoint/2010/main" val="758022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B8B117-53E2-C442-B050-E807DA870D33}"/>
                  </a:ext>
                </a:extLst>
              </p:cNvPr>
              <p:cNvSpPr>
                <a:spLocks noGrp="1"/>
              </p:cNvSpPr>
              <p:nvPr>
                <p:ph idx="1"/>
              </p:nvPr>
            </p:nvSpPr>
            <p:spPr>
              <a:xfrm>
                <a:off x="733090" y="1422400"/>
                <a:ext cx="8596668" cy="3880773"/>
              </a:xfrm>
            </p:spPr>
            <p:txBody>
              <a:bodyPr/>
              <a:lstStyle/>
              <a:p>
                <a:r>
                  <a:rPr kumimoji="1" lang="zh-CN" altLang="en-US" dirty="0"/>
                  <a:t>我们指定一个新的策略叫 </a:t>
                </a:r>
                <a:r>
                  <a:rPr kumimoji="1" lang="en-US" altLang="zh-CN" dirty="0"/>
                  <a:t>epsilon</a:t>
                </a:r>
                <a:r>
                  <a:rPr kumimoji="1" lang="zh-CN" altLang="en-US" dirty="0"/>
                  <a:t>贪婪策略，需要定一个变量</a:t>
                </a:r>
                <a:r>
                  <a:rPr kumimoji="1" lang="en-US" altLang="zh-CN" dirty="0"/>
                  <a:t>epsilon</a:t>
                </a:r>
                <a14:m>
                  <m:oMath xmlns:m="http://schemas.openxmlformats.org/officeDocument/2006/math">
                    <m:r>
                      <a:rPr kumimoji="1" lang="zh-CN" altLang="en-US" b="0" i="0" smtClean="0">
                        <a:latin typeface="Cambria Math" panose="02040503050406030204" pitchFamily="18" charset="0"/>
                      </a:rPr>
                      <m:t>   </m:t>
                    </m:r>
                    <m:r>
                      <a:rPr kumimoji="1" lang="zh-CN" altLang="en-US" i="1">
                        <a:latin typeface="Cambria Math" panose="02040503050406030204" pitchFamily="18" charset="0"/>
                      </a:rPr>
                      <m:t>𝜀</m:t>
                    </m:r>
                  </m:oMath>
                </a14:m>
                <a:r>
                  <a:rPr kumimoji="1" lang="zh-CN" altLang="en-US" dirty="0"/>
                  <a:t>，是一个</a:t>
                </a:r>
                <a:r>
                  <a:rPr kumimoji="1" lang="en-US" altLang="zh-CN" dirty="0"/>
                  <a:t>[0,1]</a:t>
                </a:r>
                <a:r>
                  <a:rPr kumimoji="1" lang="zh-CN" altLang="en-US" dirty="0"/>
                  <a:t>的实数</a:t>
                </a:r>
                <a:endParaRPr kumimoji="1" lang="en-US" altLang="zh-CN" dirty="0"/>
              </a:p>
              <a:p>
                <a:r>
                  <a:rPr kumimoji="1" lang="zh-CN" altLang="en-US" dirty="0"/>
                  <a:t>然后当我们需要选择一个动作的时候，我们先随机摇出一个</a:t>
                </a:r>
                <a:r>
                  <a:rPr kumimoji="1" lang="en-US" altLang="zh-CN" dirty="0"/>
                  <a:t>0</a:t>
                </a:r>
                <a:r>
                  <a:rPr kumimoji="1" lang="zh-CN" altLang="en-US" dirty="0"/>
                  <a:t>到</a:t>
                </a:r>
                <a:r>
                  <a:rPr kumimoji="1" lang="en-US" altLang="zh-CN" dirty="0"/>
                  <a:t>1</a:t>
                </a:r>
                <a:r>
                  <a:rPr kumimoji="1" lang="zh-CN" altLang="en-US" dirty="0"/>
                  <a:t>数字：</a:t>
                </a:r>
                <a:endParaRPr kumimoji="1" lang="en-US" altLang="zh-CN" dirty="0"/>
              </a:p>
              <a:p>
                <a:r>
                  <a:rPr kumimoji="1" lang="zh-CN" altLang="en-US" dirty="0"/>
                  <a:t>如果小于等于</a:t>
                </a:r>
                <a:r>
                  <a:rPr kumimoji="1" lang="en-US" altLang="zh-CN" dirty="0"/>
                  <a:t>epsilon</a:t>
                </a:r>
                <a:r>
                  <a:rPr kumimoji="1" lang="zh-CN" altLang="en-US" dirty="0"/>
                  <a:t>，则此次动作采用</a:t>
                </a:r>
                <a:r>
                  <a:rPr kumimoji="1" lang="zh-CN" altLang="en-US" dirty="0">
                    <a:solidFill>
                      <a:srgbClr val="FF0000"/>
                    </a:solidFill>
                  </a:rPr>
                  <a:t>随机选择</a:t>
                </a:r>
                <a:r>
                  <a:rPr kumimoji="1" lang="zh-CN" altLang="en-US" dirty="0"/>
                  <a:t>，就是在所有的可选动作的空间中等概率随机挑选一个</a:t>
                </a:r>
                <a:endParaRPr kumimoji="1" lang="en-US" altLang="zh-CN" dirty="0"/>
              </a:p>
              <a:p>
                <a:r>
                  <a:rPr kumimoji="1" lang="zh-CN" altLang="en-US" dirty="0"/>
                  <a:t>如果大于</a:t>
                </a:r>
                <a:r>
                  <a:rPr kumimoji="1" lang="en-US" altLang="zh-CN" dirty="0"/>
                  <a:t>epsilon</a:t>
                </a:r>
                <a:r>
                  <a:rPr kumimoji="1" lang="zh-CN" altLang="en-US" dirty="0"/>
                  <a:t>，则此次动作采用</a:t>
                </a:r>
                <a:r>
                  <a:rPr kumimoji="1" lang="zh-CN" altLang="en-US" dirty="0">
                    <a:solidFill>
                      <a:srgbClr val="FF0000"/>
                    </a:solidFill>
                  </a:rPr>
                  <a:t>贪婪策略</a:t>
                </a:r>
                <a:r>
                  <a:rPr kumimoji="1" lang="zh-CN" altLang="en-US" dirty="0"/>
                  <a:t>，选择价值最大的那个动作</a:t>
                </a:r>
                <a:endParaRPr kumimoji="1" lang="en-US" altLang="zh-CN" dirty="0"/>
              </a:p>
              <a:p>
                <a:r>
                  <a:rPr kumimoji="1" lang="zh-CN" altLang="en-US" dirty="0"/>
                  <a:t>这样就防止了有些状态或者动作永远也选择不到的问题。</a:t>
                </a:r>
                <a:endParaRPr kumimoji="1" lang="en-US" altLang="zh-CN" dirty="0"/>
              </a:p>
              <a:p>
                <a:r>
                  <a:rPr kumimoji="1" lang="zh-CN" altLang="en-US" dirty="0"/>
                  <a:t>进阶的话，可以上来初始化</a:t>
                </a:r>
                <a:r>
                  <a:rPr kumimoji="1" lang="en-US" altLang="zh-CN" dirty="0"/>
                  <a:t>epsilon</a:t>
                </a:r>
                <a:r>
                  <a:rPr kumimoji="1" lang="zh-CN" altLang="en-US" dirty="0"/>
                  <a:t>为</a:t>
                </a:r>
                <a:r>
                  <a:rPr kumimoji="1" lang="en-US" altLang="zh-CN" dirty="0"/>
                  <a:t>1</a:t>
                </a:r>
                <a:r>
                  <a:rPr kumimoji="1" lang="zh-CN" altLang="en-US" dirty="0"/>
                  <a:t>，这样等于是随机选择了，然后随着交互次数的增加，慢慢的衰减</a:t>
                </a:r>
                <a:r>
                  <a:rPr kumimoji="1" lang="en-US" altLang="zh-CN" dirty="0"/>
                  <a:t>epsilon</a:t>
                </a:r>
                <a:r>
                  <a:rPr kumimoji="1" lang="zh-CN" altLang="en-US" dirty="0"/>
                  <a:t>，当认为交互次数足够大的时候，可以将</a:t>
                </a:r>
                <a:r>
                  <a:rPr kumimoji="1" lang="en-US" altLang="zh-CN" dirty="0"/>
                  <a:t>epsilon</a:t>
                </a:r>
                <a:r>
                  <a:rPr kumimoji="1" lang="zh-CN" altLang="en-US" dirty="0"/>
                  <a:t>衰减到</a:t>
                </a:r>
                <a:r>
                  <a:rPr kumimoji="1" lang="en-US" altLang="zh-CN" dirty="0"/>
                  <a:t>0</a:t>
                </a:r>
                <a:r>
                  <a:rPr kumimoji="1" lang="zh-CN" altLang="en-US" dirty="0"/>
                  <a:t>，这就是</a:t>
                </a:r>
                <a:r>
                  <a:rPr kumimoji="1" lang="en-US" altLang="zh-CN" dirty="0">
                    <a:solidFill>
                      <a:srgbClr val="FF0000"/>
                    </a:solidFill>
                  </a:rPr>
                  <a:t>epsilon</a:t>
                </a:r>
                <a:r>
                  <a:rPr kumimoji="1" lang="zh-CN" altLang="en-US" dirty="0">
                    <a:solidFill>
                      <a:srgbClr val="FF0000"/>
                    </a:solidFill>
                  </a:rPr>
                  <a:t> </a:t>
                </a:r>
                <a:r>
                  <a:rPr kumimoji="1" lang="en-US" altLang="zh-CN" dirty="0">
                    <a:solidFill>
                      <a:srgbClr val="FF0000"/>
                    </a:solidFill>
                  </a:rPr>
                  <a:t>decay</a:t>
                </a:r>
              </a:p>
            </p:txBody>
          </p:sp>
        </mc:Choice>
        <mc:Fallback xmlns="">
          <p:sp>
            <p:nvSpPr>
              <p:cNvPr id="3" name="内容占位符 2">
                <a:extLst>
                  <a:ext uri="{FF2B5EF4-FFF2-40B4-BE49-F238E27FC236}">
                    <a16:creationId xmlns:a16="http://schemas.microsoft.com/office/drawing/2014/main" id="{CCB8B117-53E2-C442-B050-E807DA870D33}"/>
                  </a:ext>
                </a:extLst>
              </p:cNvPr>
              <p:cNvSpPr>
                <a:spLocks noGrp="1" noRot="1" noChangeAspect="1" noMove="1" noResize="1" noEditPoints="1" noAdjustHandles="1" noChangeArrowheads="1" noChangeShapeType="1" noTextEdit="1"/>
              </p:cNvSpPr>
              <p:nvPr>
                <p:ph idx="1"/>
              </p:nvPr>
            </p:nvSpPr>
            <p:spPr>
              <a:xfrm>
                <a:off x="733090" y="1422400"/>
                <a:ext cx="8596668" cy="3880773"/>
              </a:xfrm>
              <a:blipFill>
                <a:blip r:embed="rId2"/>
                <a:stretch>
                  <a:fillRect l="-147" t="-651" r="-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1">
                <a:extLst>
                  <a:ext uri="{FF2B5EF4-FFF2-40B4-BE49-F238E27FC236}">
                    <a16:creationId xmlns:a16="http://schemas.microsoft.com/office/drawing/2014/main" id="{BCBB6C11-85C2-BF4D-992C-8E08FC085615}"/>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r>
                      <a:rPr kumimoji="1" lang="zh-CN" altLang="en-US" i="1" smtClean="0">
                        <a:latin typeface="Cambria Math" panose="02040503050406030204" pitchFamily="18" charset="0"/>
                      </a:rPr>
                      <m:t>𝜀</m:t>
                    </m:r>
                    <m:r>
                      <a:rPr kumimoji="1" lang="en-US" altLang="zh-CN" i="1" smtClean="0">
                        <a:latin typeface="Cambria Math" panose="02040503050406030204" pitchFamily="18" charset="0"/>
                      </a:rPr>
                      <m:t>−</m:t>
                    </m:r>
                    <m:r>
                      <a:rPr kumimoji="1" lang="en-US" altLang="zh-CN" i="1" smtClean="0">
                        <a:latin typeface="Cambria Math" panose="02040503050406030204" pitchFamily="18" charset="0"/>
                      </a:rPr>
                      <m:t>𝑔𝑟𝑒𝑒𝑑𝑦</m:t>
                    </m:r>
                  </m:oMath>
                </a14:m>
                <a:r>
                  <a:rPr kumimoji="1" lang="en-US" altLang="zh-CN" dirty="0"/>
                  <a:t> </a:t>
                </a:r>
                <a:r>
                  <a:rPr kumimoji="1" lang="zh-CN" altLang="en-US" dirty="0"/>
                  <a:t>策略</a:t>
                </a:r>
              </a:p>
            </p:txBody>
          </p:sp>
        </mc:Choice>
        <mc:Fallback xmlns="">
          <p:sp>
            <p:nvSpPr>
              <p:cNvPr id="4" name="标题 1">
                <a:extLst>
                  <a:ext uri="{FF2B5EF4-FFF2-40B4-BE49-F238E27FC236}">
                    <a16:creationId xmlns:a16="http://schemas.microsoft.com/office/drawing/2014/main" id="{BCBB6C11-85C2-BF4D-992C-8E08FC085615}"/>
                  </a:ext>
                </a:extLst>
              </p:cNvPr>
              <p:cNvSpPr txBox="1">
                <a:spLocks noRot="1" noChangeAspect="1" noMove="1" noResize="1" noEditPoints="1" noAdjustHandles="1" noChangeArrowheads="1" noChangeShapeType="1" noTextEdit="1"/>
              </p:cNvSpPr>
              <p:nvPr/>
            </p:nvSpPr>
            <p:spPr>
              <a:xfrm>
                <a:off x="829734" y="762000"/>
                <a:ext cx="8596668" cy="1320800"/>
              </a:xfrm>
              <a:prstGeom prst="rect">
                <a:avLst/>
              </a:prstGeom>
              <a:blipFill>
                <a:blip r:embed="rId3"/>
                <a:stretch>
                  <a:fillRect l="-147" t="-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4277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2EA600F-240C-1241-ABBB-11E1958D60D5}"/>
                  </a:ext>
                </a:extLst>
              </p:cNvPr>
              <p:cNvSpPr>
                <a:spLocks noGrp="1"/>
              </p:cNvSpPr>
              <p:nvPr>
                <p:ph type="title"/>
              </p:nvPr>
            </p:nvSpPr>
            <p:spPr/>
            <p:txBody>
              <a:bodyPr/>
              <a:lstStyle/>
              <a:p>
                <a:r>
                  <a:rPr kumimoji="1" lang="en-US" altLang="zh-CN" dirty="0">
                    <a:solidFill>
                      <a:schemeClr val="tx1"/>
                    </a:solidFill>
                  </a:rPr>
                  <a:t>MC</a:t>
                </a:r>
                <a:r>
                  <a:rPr kumimoji="1" lang="zh-CN" altLang="en-US" dirty="0">
                    <a:solidFill>
                      <a:schemeClr val="tx1"/>
                    </a:solidFill>
                  </a:rPr>
                  <a:t> 控制：常量</a:t>
                </a:r>
                <a14:m>
                  <m:oMath xmlns:m="http://schemas.openxmlformats.org/officeDocument/2006/math">
                    <m:r>
                      <a:rPr kumimoji="1" lang="zh-CN" altLang="en-US" i="1" smtClean="0">
                        <a:solidFill>
                          <a:schemeClr val="tx1"/>
                        </a:solidFill>
                        <a:latin typeface="Cambria Math" panose="02040503050406030204" pitchFamily="18" charset="0"/>
                      </a:rPr>
                      <m:t>𝛼</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42EA600F-240C-1241-ABBB-11E1958D60D5}"/>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8DFA4E3A-BD70-CA47-A932-D1622F347320}"/>
              </a:ext>
            </a:extLst>
          </p:cNvPr>
          <p:cNvSpPr>
            <a:spLocks noGrp="1"/>
          </p:cNvSpPr>
          <p:nvPr>
            <p:ph idx="1"/>
          </p:nvPr>
        </p:nvSpPr>
        <p:spPr>
          <a:xfrm>
            <a:off x="510066" y="1270000"/>
            <a:ext cx="7842197" cy="458439"/>
          </a:xfrm>
        </p:spPr>
        <p:txBody>
          <a:bodyPr/>
          <a:lstStyle/>
          <a:p>
            <a:r>
              <a:rPr kumimoji="1" lang="zh-CN" altLang="en-US" dirty="0"/>
              <a:t>我们使用增量均值的话，更新</a:t>
            </a:r>
            <a:r>
              <a:rPr kumimoji="1" lang="en-US" altLang="zh-CN" dirty="0"/>
              <a:t>Q</a:t>
            </a:r>
            <a:r>
              <a:rPr kumimoji="1" lang="zh-CN" altLang="en-US" dirty="0"/>
              <a:t>值的公式如下：</a:t>
            </a:r>
          </a:p>
        </p:txBody>
      </p:sp>
      <p:pic>
        <p:nvPicPr>
          <p:cNvPr id="4" name="图片 3">
            <a:extLst>
              <a:ext uri="{FF2B5EF4-FFF2-40B4-BE49-F238E27FC236}">
                <a16:creationId xmlns:a16="http://schemas.microsoft.com/office/drawing/2014/main" id="{63180D69-1B17-3745-91E9-8E38749E30D4}"/>
              </a:ext>
            </a:extLst>
          </p:cNvPr>
          <p:cNvPicPr>
            <a:picLocks noChangeAspect="1"/>
          </p:cNvPicPr>
          <p:nvPr/>
        </p:nvPicPr>
        <p:blipFill>
          <a:blip r:embed="rId3"/>
          <a:stretch>
            <a:fillRect/>
          </a:stretch>
        </p:blipFill>
        <p:spPr>
          <a:xfrm>
            <a:off x="510066" y="1637170"/>
            <a:ext cx="7538224" cy="953630"/>
          </a:xfrm>
          <a:prstGeom prst="rect">
            <a:avLst/>
          </a:prstGeom>
        </p:spPr>
      </p:pic>
      <p:sp>
        <p:nvSpPr>
          <p:cNvPr id="5" name="内容占位符 2">
            <a:extLst>
              <a:ext uri="{FF2B5EF4-FFF2-40B4-BE49-F238E27FC236}">
                <a16:creationId xmlns:a16="http://schemas.microsoft.com/office/drawing/2014/main" id="{119A9B96-D9C8-9340-A0AC-C41C76550EFC}"/>
              </a:ext>
            </a:extLst>
          </p:cNvPr>
          <p:cNvSpPr txBox="1">
            <a:spLocks/>
          </p:cNvSpPr>
          <p:nvPr/>
        </p:nvSpPr>
        <p:spPr>
          <a:xfrm>
            <a:off x="510066" y="2671337"/>
            <a:ext cx="8098675" cy="14657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zh-CN" altLang="en-US" dirty="0"/>
              <a:t>这里要介绍另一个更新</a:t>
            </a:r>
            <a:r>
              <a:rPr kumimoji="1" lang="en-US" altLang="zh-CN" dirty="0"/>
              <a:t>Q</a:t>
            </a:r>
            <a:r>
              <a:rPr kumimoji="1" lang="zh-CN" altLang="en-US" dirty="0"/>
              <a:t>值的公式：</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460D2FDC-95B8-C345-8379-0FC48A0B8A17}"/>
              </a:ext>
            </a:extLst>
          </p:cNvPr>
          <p:cNvPicPr>
            <a:picLocks noChangeAspect="1"/>
          </p:cNvPicPr>
          <p:nvPr/>
        </p:nvPicPr>
        <p:blipFill>
          <a:blip r:embed="rId4"/>
          <a:stretch>
            <a:fillRect/>
          </a:stretch>
        </p:blipFill>
        <p:spPr>
          <a:xfrm>
            <a:off x="510066" y="3107938"/>
            <a:ext cx="7538224" cy="916104"/>
          </a:xfrm>
          <a:prstGeom prst="rect">
            <a:avLst/>
          </a:prstGeom>
        </p:spPr>
      </p:pic>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895793CB-D6A4-9E42-9F9B-4D354F36B88B}"/>
                  </a:ext>
                </a:extLst>
              </p:cNvPr>
              <p:cNvSpPr txBox="1">
                <a:spLocks/>
              </p:cNvSpPr>
              <p:nvPr/>
            </p:nvSpPr>
            <p:spPr>
              <a:xfrm>
                <a:off x="510065" y="4024042"/>
                <a:ext cx="8890413" cy="17968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kumimoji="1" lang="zh-CN" altLang="en-US" dirty="0"/>
                  <a:t>可以看到就是把上面的</a:t>
                </a:r>
                <a:r>
                  <a:rPr kumimoji="1" lang="zh-CN" altLang="en-US" dirty="0">
                    <a:solidFill>
                      <a:srgbClr val="FF0000"/>
                    </a:solidFill>
                  </a:rPr>
                  <a:t>次数分之</a:t>
                </a:r>
                <a:r>
                  <a:rPr kumimoji="1" lang="en-US" altLang="zh-CN" dirty="0">
                    <a:solidFill>
                      <a:srgbClr val="FF0000"/>
                    </a:solidFill>
                  </a:rPr>
                  <a:t>1</a:t>
                </a:r>
                <a:r>
                  <a:rPr kumimoji="1" lang="zh-CN" altLang="en-US" dirty="0"/>
                  <a:t> 换成了 下面的</a:t>
                </a:r>
                <a14:m>
                  <m:oMath xmlns:m="http://schemas.openxmlformats.org/officeDocument/2006/math">
                    <m:r>
                      <a:rPr kumimoji="1" lang="zh-CN" altLang="en-US" i="1" smtClean="0">
                        <a:solidFill>
                          <a:srgbClr val="FF0000"/>
                        </a:solidFill>
                        <a:latin typeface="Cambria Math" panose="02040503050406030204" pitchFamily="18" charset="0"/>
                      </a:rPr>
                      <m:t>𝛼</m:t>
                    </m:r>
                  </m:oMath>
                </a14:m>
                <a:r>
                  <a:rPr kumimoji="1" lang="zh-CN" altLang="en-US" dirty="0"/>
                  <a:t>，因为当互动的次数越来越多的时候，上面的公式的红框处就会无限趋近于</a:t>
                </a:r>
                <a:r>
                  <a:rPr kumimoji="1" lang="en-US" altLang="zh-CN" dirty="0"/>
                  <a:t>0</a:t>
                </a:r>
                <a:r>
                  <a:rPr kumimoji="1" lang="zh-CN" altLang="en-US" dirty="0"/>
                  <a:t>，这样导致每次的更新误差都乘以一个</a:t>
                </a:r>
                <a:r>
                  <a:rPr kumimoji="1" lang="en-US" altLang="zh-CN" dirty="0"/>
                  <a:t>0</a:t>
                </a:r>
                <a:r>
                  <a:rPr kumimoji="1" lang="zh-CN" altLang="en-US" dirty="0"/>
                  <a:t>，就会让</a:t>
                </a:r>
                <a:r>
                  <a:rPr kumimoji="1" lang="en-US" altLang="zh-CN" dirty="0"/>
                  <a:t>Q</a:t>
                </a:r>
                <a:r>
                  <a:rPr kumimoji="1" lang="zh-CN" altLang="en-US" dirty="0"/>
                  <a:t>值不再更新，所以替换成下面的常量</a:t>
                </a:r>
                <a14:m>
                  <m:oMath xmlns:m="http://schemas.openxmlformats.org/officeDocument/2006/math">
                    <m:r>
                      <a:rPr kumimoji="1" lang="zh-CN" altLang="en-US" i="1">
                        <a:solidFill>
                          <a:srgbClr val="FF0000"/>
                        </a:solidFill>
                        <a:latin typeface="Cambria Math" panose="02040503050406030204" pitchFamily="18" charset="0"/>
                      </a:rPr>
                      <m:t>𝛼</m:t>
                    </m:r>
                  </m:oMath>
                </a14:m>
                <a:r>
                  <a:rPr kumimoji="1" lang="zh-CN" altLang="en-US" dirty="0"/>
                  <a:t> ，让它每次都可以进行更新，而这个</a:t>
                </a:r>
                <a14:m>
                  <m:oMath xmlns:m="http://schemas.openxmlformats.org/officeDocument/2006/math">
                    <m:r>
                      <a:rPr kumimoji="1" lang="zh-CN" altLang="en-US" i="1">
                        <a:solidFill>
                          <a:srgbClr val="FF0000"/>
                        </a:solidFill>
                        <a:latin typeface="Cambria Math" panose="02040503050406030204" pitchFamily="18" charset="0"/>
                      </a:rPr>
                      <m:t>𝛼</m:t>
                    </m:r>
                  </m:oMath>
                </a14:m>
                <a:r>
                  <a:rPr kumimoji="1" lang="zh-CN" altLang="en-US" dirty="0"/>
                  <a:t> 称为 </a:t>
                </a:r>
                <a:r>
                  <a:rPr kumimoji="1" lang="zh-CN" altLang="en-US" dirty="0">
                    <a:solidFill>
                      <a:srgbClr val="FF0000"/>
                    </a:solidFill>
                  </a:rPr>
                  <a:t>学习率</a:t>
                </a:r>
                <a:r>
                  <a:rPr kumimoji="1" lang="zh-CN" altLang="en-US" dirty="0"/>
                  <a:t>，这个学习率也可以进行</a:t>
                </a:r>
                <a:r>
                  <a:rPr kumimoji="1" lang="zh-CN" altLang="en-US" dirty="0">
                    <a:solidFill>
                      <a:srgbClr val="FF0000"/>
                    </a:solidFill>
                  </a:rPr>
                  <a:t>衰减</a:t>
                </a:r>
                <a:r>
                  <a:rPr kumimoji="1" lang="zh-CN" altLang="en-US" dirty="0"/>
                  <a:t>，即一开始的时候设置的稍微大一点，之后随着互动的次数慢慢收敛到一个小的值比如</a:t>
                </a:r>
                <a:r>
                  <a:rPr kumimoji="1" lang="en-US" altLang="zh-CN" dirty="0">
                    <a:solidFill>
                      <a:srgbClr val="FF0000"/>
                    </a:solidFill>
                  </a:rPr>
                  <a:t>0.001</a:t>
                </a:r>
                <a:r>
                  <a:rPr kumimoji="1" lang="zh-CN" altLang="en-US" dirty="0"/>
                  <a:t>等</a:t>
                </a:r>
              </a:p>
            </p:txBody>
          </p:sp>
        </mc:Choice>
        <mc:Fallback xmlns="">
          <p:sp>
            <p:nvSpPr>
              <p:cNvPr id="7" name="内容占位符 2">
                <a:extLst>
                  <a:ext uri="{FF2B5EF4-FFF2-40B4-BE49-F238E27FC236}">
                    <a16:creationId xmlns:a16="http://schemas.microsoft.com/office/drawing/2014/main" id="{895793CB-D6A4-9E42-9F9B-4D354F36B88B}"/>
                  </a:ext>
                </a:extLst>
              </p:cNvPr>
              <p:cNvSpPr txBox="1">
                <a:spLocks noRot="1" noChangeAspect="1" noMove="1" noResize="1" noEditPoints="1" noAdjustHandles="1" noChangeArrowheads="1" noChangeShapeType="1" noTextEdit="1"/>
              </p:cNvSpPr>
              <p:nvPr/>
            </p:nvSpPr>
            <p:spPr>
              <a:xfrm>
                <a:off x="510065" y="4024042"/>
                <a:ext cx="8890413" cy="1796895"/>
              </a:xfrm>
              <a:prstGeom prst="rect">
                <a:avLst/>
              </a:prstGeom>
              <a:blipFill>
                <a:blip r:embed="rId5"/>
                <a:stretch>
                  <a:fillRect t="-1408" r="-42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8CBDF79-DAE4-D940-BF9D-8EA056FF66F0}"/>
              </a:ext>
            </a:extLst>
          </p:cNvPr>
          <p:cNvSpPr/>
          <p:nvPr/>
        </p:nvSpPr>
        <p:spPr>
          <a:xfrm>
            <a:off x="4279178" y="1679229"/>
            <a:ext cx="14087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D60984F-FB97-7946-8F89-3BF6EEDCD1D3}"/>
              </a:ext>
            </a:extLst>
          </p:cNvPr>
          <p:cNvSpPr/>
          <p:nvPr/>
        </p:nvSpPr>
        <p:spPr>
          <a:xfrm>
            <a:off x="4835471" y="3161682"/>
            <a:ext cx="309966" cy="860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74882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1807A-7A04-5B4A-B02D-F8840588BFC2}"/>
              </a:ext>
            </a:extLst>
          </p:cNvPr>
          <p:cNvSpPr>
            <a:spLocks noGrp="1"/>
          </p:cNvSpPr>
          <p:nvPr>
            <p:ph type="title"/>
          </p:nvPr>
        </p:nvSpPr>
        <p:spPr/>
        <p:txBody>
          <a:bodyPr/>
          <a:lstStyle/>
          <a:p>
            <a:r>
              <a:rPr kumimoji="1" lang="zh-CN" altLang="en-US" dirty="0">
                <a:solidFill>
                  <a:schemeClr val="tx1"/>
                </a:solidFill>
              </a:rPr>
              <a:t>蒙特卡洛总结</a:t>
            </a:r>
          </a:p>
        </p:txBody>
      </p:sp>
      <p:sp>
        <p:nvSpPr>
          <p:cNvPr id="3" name="内容占位符 2">
            <a:extLst>
              <a:ext uri="{FF2B5EF4-FFF2-40B4-BE49-F238E27FC236}">
                <a16:creationId xmlns:a16="http://schemas.microsoft.com/office/drawing/2014/main" id="{E245F853-5E4E-A143-89F1-FEC86D764F43}"/>
              </a:ext>
            </a:extLst>
          </p:cNvPr>
          <p:cNvSpPr>
            <a:spLocks noGrp="1"/>
          </p:cNvSpPr>
          <p:nvPr>
            <p:ph idx="1"/>
          </p:nvPr>
        </p:nvSpPr>
        <p:spPr>
          <a:xfrm>
            <a:off x="677334" y="1458064"/>
            <a:ext cx="8455515" cy="1987664"/>
          </a:xfrm>
        </p:spPr>
        <p:txBody>
          <a:bodyPr/>
          <a:lstStyle/>
          <a:p>
            <a:r>
              <a:rPr kumimoji="1" lang="zh-CN" altLang="en-US" dirty="0"/>
              <a:t>蒙特卡洛可以基于未知的模型进行学习的算法，但是有如下的缺点：</a:t>
            </a:r>
            <a:endParaRPr kumimoji="1" lang="en-US" altLang="zh-CN" dirty="0"/>
          </a:p>
          <a:p>
            <a:r>
              <a:rPr kumimoji="1" lang="en-US" altLang="zh-CN" dirty="0"/>
              <a:t>0.</a:t>
            </a:r>
            <a:r>
              <a:rPr kumimoji="1" lang="zh-CN" altLang="en-US" dirty="0"/>
              <a:t>无法应用在连续性任务，因为连续性任务根本没有回合的概念</a:t>
            </a:r>
            <a:endParaRPr kumimoji="1" lang="en-US" altLang="zh-CN" dirty="0"/>
          </a:p>
          <a:p>
            <a:r>
              <a:rPr kumimoji="1" lang="en-US" altLang="zh-CN" dirty="0"/>
              <a:t>1.</a:t>
            </a:r>
            <a:r>
              <a:rPr kumimoji="1" lang="zh-CN" altLang="en-US" dirty="0"/>
              <a:t>只能在回合结束的时候更新，更新频率太慢，需要等下一个回合才能体现出效果，而且有些任务是无法接受的，举个例子：无人驾驶，如果使用蒙特卡洛算法的话，那就得等到撞了车，出了车祸才能进行学习，显然是无法接受的</a:t>
            </a:r>
            <a:endParaRPr kumimoji="1" lang="en-US" altLang="zh-CN" dirty="0"/>
          </a:p>
        </p:txBody>
      </p:sp>
      <p:sp>
        <p:nvSpPr>
          <p:cNvPr id="4" name="文本框 3">
            <a:extLst>
              <a:ext uri="{FF2B5EF4-FFF2-40B4-BE49-F238E27FC236}">
                <a16:creationId xmlns:a16="http://schemas.microsoft.com/office/drawing/2014/main" id="{8D69A4E5-7641-6449-9F87-D455DEB469EC}"/>
              </a:ext>
            </a:extLst>
          </p:cNvPr>
          <p:cNvSpPr txBox="1"/>
          <p:nvPr/>
        </p:nvSpPr>
        <p:spPr>
          <a:xfrm>
            <a:off x="677333" y="4294192"/>
            <a:ext cx="8935017" cy="461665"/>
          </a:xfrm>
          <a:prstGeom prst="rect">
            <a:avLst/>
          </a:prstGeom>
          <a:noFill/>
        </p:spPr>
        <p:txBody>
          <a:bodyPr wrap="square" rtlCol="0">
            <a:spAutoFit/>
          </a:bodyPr>
          <a:lstStyle/>
          <a:p>
            <a:r>
              <a:rPr kumimoji="1" lang="zh-CN" altLang="en-US" sz="2400" dirty="0"/>
              <a:t>所以基于蒙特卡洛的思想诞生了新的算法</a:t>
            </a:r>
            <a:r>
              <a:rPr kumimoji="1" lang="zh-CN" altLang="en-US" sz="2400" dirty="0">
                <a:solidFill>
                  <a:srgbClr val="FF0000"/>
                </a:solidFill>
              </a:rPr>
              <a:t>时间差分（</a:t>
            </a:r>
            <a:r>
              <a:rPr kumimoji="1" lang="en-US" altLang="zh-CN" sz="2400" dirty="0">
                <a:solidFill>
                  <a:srgbClr val="FF0000"/>
                </a:solidFill>
              </a:rPr>
              <a:t>TD</a:t>
            </a:r>
            <a:r>
              <a:rPr kumimoji="1" lang="zh-CN" altLang="en-US" sz="2400" dirty="0">
                <a:solidFill>
                  <a:srgbClr val="FF0000"/>
                </a:solidFill>
              </a:rPr>
              <a:t>）方法</a:t>
            </a:r>
          </a:p>
        </p:txBody>
      </p:sp>
    </p:spTree>
    <p:extLst>
      <p:ext uri="{BB962C8B-B14F-4D97-AF65-F5344CB8AC3E}">
        <p14:creationId xmlns:p14="http://schemas.microsoft.com/office/powerpoint/2010/main" val="2437712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E5D4-3599-394C-8E12-4558A1ED5E92}"/>
              </a:ext>
            </a:extLst>
          </p:cNvPr>
          <p:cNvSpPr>
            <a:spLocks noGrp="1"/>
          </p:cNvSpPr>
          <p:nvPr>
            <p:ph type="title"/>
          </p:nvPr>
        </p:nvSpPr>
        <p:spPr/>
        <p:txBody>
          <a:bodyPr/>
          <a:lstStyle/>
          <a:p>
            <a:r>
              <a:rPr kumimoji="1" lang="zh-CN" altLang="en-US" dirty="0">
                <a:solidFill>
                  <a:schemeClr val="tx1"/>
                </a:solidFill>
              </a:rPr>
              <a:t>时间差分（</a:t>
            </a:r>
            <a:r>
              <a:rPr kumimoji="1" lang="en-US" altLang="zh-CN" dirty="0">
                <a:solidFill>
                  <a:schemeClr val="tx1"/>
                </a:solidFill>
              </a:rPr>
              <a:t>TD</a:t>
            </a:r>
            <a:r>
              <a:rPr kumimoji="1" lang="zh-CN" altLang="en-US" dirty="0">
                <a:solidFill>
                  <a:schemeClr val="tx1"/>
                </a:solidFill>
              </a:rPr>
              <a:t>）方法</a:t>
            </a:r>
          </a:p>
        </p:txBody>
      </p:sp>
      <p:sp>
        <p:nvSpPr>
          <p:cNvPr id="3" name="内容占位符 2">
            <a:extLst>
              <a:ext uri="{FF2B5EF4-FFF2-40B4-BE49-F238E27FC236}">
                <a16:creationId xmlns:a16="http://schemas.microsoft.com/office/drawing/2014/main" id="{D517ADFD-3E58-DD46-950E-8A1B249CDA2B}"/>
              </a:ext>
            </a:extLst>
          </p:cNvPr>
          <p:cNvSpPr>
            <a:spLocks noGrp="1"/>
          </p:cNvSpPr>
          <p:nvPr>
            <p:ph idx="1"/>
          </p:nvPr>
        </p:nvSpPr>
        <p:spPr>
          <a:xfrm>
            <a:off x="677334" y="1524970"/>
            <a:ext cx="8596668" cy="3880773"/>
          </a:xfrm>
        </p:spPr>
        <p:txBody>
          <a:bodyPr/>
          <a:lstStyle/>
          <a:p>
            <a:r>
              <a:rPr kumimoji="1" lang="zh-CN" altLang="en-US" dirty="0"/>
              <a:t>由于蒙特卡洛算法的回合更新的限制性，诞生了</a:t>
            </a:r>
            <a:r>
              <a:rPr kumimoji="1" lang="zh-CN" altLang="en-US" dirty="0">
                <a:solidFill>
                  <a:srgbClr val="FF0000"/>
                </a:solidFill>
              </a:rPr>
              <a:t>单步更新</a:t>
            </a:r>
            <a:r>
              <a:rPr kumimoji="1" lang="zh-CN" altLang="en-US" dirty="0"/>
              <a:t>的算法，就是</a:t>
            </a:r>
            <a:r>
              <a:rPr kumimoji="1" lang="en-US" altLang="zh-CN" dirty="0"/>
              <a:t>TD</a:t>
            </a:r>
            <a:r>
              <a:rPr kumimoji="1" lang="zh-CN" altLang="en-US" dirty="0"/>
              <a:t>算法，有以下的几种</a:t>
            </a:r>
            <a:r>
              <a:rPr kumimoji="1" lang="en-US" altLang="zh-CN" dirty="0" err="1"/>
              <a:t>sarsa</a:t>
            </a:r>
            <a:r>
              <a:rPr kumimoji="1" lang="zh-CN" altLang="en-US" dirty="0"/>
              <a:t>，</a:t>
            </a:r>
            <a:r>
              <a:rPr kumimoji="1" lang="en-US" altLang="zh-CN" dirty="0"/>
              <a:t>q-learning</a:t>
            </a:r>
            <a:r>
              <a:rPr kumimoji="1" lang="zh-CN" altLang="en-US" dirty="0"/>
              <a:t>，</a:t>
            </a:r>
            <a:r>
              <a:rPr kumimoji="1" lang="en-US" altLang="zh-CN" dirty="0" err="1"/>
              <a:t>sarsa</a:t>
            </a:r>
            <a:r>
              <a:rPr kumimoji="1" lang="zh-CN" altLang="en-US" dirty="0"/>
              <a:t> </a:t>
            </a:r>
            <a:r>
              <a:rPr kumimoji="1" lang="en-US" altLang="zh-CN" dirty="0"/>
              <a:t>expect</a:t>
            </a:r>
            <a:r>
              <a:rPr kumimoji="1" lang="zh-CN" altLang="en-US" dirty="0"/>
              <a:t> 等</a:t>
            </a:r>
          </a:p>
        </p:txBody>
      </p:sp>
      <p:pic>
        <p:nvPicPr>
          <p:cNvPr id="4" name="图片 3">
            <a:extLst>
              <a:ext uri="{FF2B5EF4-FFF2-40B4-BE49-F238E27FC236}">
                <a16:creationId xmlns:a16="http://schemas.microsoft.com/office/drawing/2014/main" id="{25522168-29C7-FD46-B0B9-C9DACF2EA111}"/>
              </a:ext>
            </a:extLst>
          </p:cNvPr>
          <p:cNvPicPr>
            <a:picLocks noChangeAspect="1"/>
          </p:cNvPicPr>
          <p:nvPr/>
        </p:nvPicPr>
        <p:blipFill>
          <a:blip r:embed="rId2"/>
          <a:stretch>
            <a:fillRect/>
          </a:stretch>
        </p:blipFill>
        <p:spPr>
          <a:xfrm>
            <a:off x="2843561" y="2225064"/>
            <a:ext cx="3897196" cy="4431904"/>
          </a:xfrm>
          <a:prstGeom prst="rect">
            <a:avLst/>
          </a:prstGeom>
        </p:spPr>
      </p:pic>
    </p:spTree>
    <p:extLst>
      <p:ext uri="{BB962C8B-B14F-4D97-AF65-F5344CB8AC3E}">
        <p14:creationId xmlns:p14="http://schemas.microsoft.com/office/powerpoint/2010/main" val="2358923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382EA-49D3-7E4F-8B18-E895BCC5A69A}"/>
              </a:ext>
            </a:extLst>
          </p:cNvPr>
          <p:cNvSpPr>
            <a:spLocks noGrp="1"/>
          </p:cNvSpPr>
          <p:nvPr>
            <p:ph type="title"/>
          </p:nvPr>
        </p:nvSpPr>
        <p:spPr/>
        <p:txBody>
          <a:bodyPr/>
          <a:lstStyle/>
          <a:p>
            <a:r>
              <a:rPr kumimoji="1" lang="zh-CN" altLang="en-US" dirty="0">
                <a:solidFill>
                  <a:schemeClr val="tx1"/>
                </a:solidFill>
              </a:rPr>
              <a:t>传统强化学习算法 </a:t>
            </a:r>
            <a:r>
              <a:rPr kumimoji="1" lang="en-US" altLang="zh-CN" dirty="0">
                <a:solidFill>
                  <a:schemeClr val="tx1"/>
                </a:solidFill>
              </a:rPr>
              <a:t>-</a:t>
            </a:r>
            <a:r>
              <a:rPr kumimoji="1" lang="zh-CN" altLang="en-US" dirty="0">
                <a:solidFill>
                  <a:schemeClr val="tx1"/>
                </a:solidFill>
              </a:rPr>
              <a:t> 分类介绍</a:t>
            </a:r>
          </a:p>
        </p:txBody>
      </p:sp>
      <p:sp>
        <p:nvSpPr>
          <p:cNvPr id="4" name="文本框 3">
            <a:extLst>
              <a:ext uri="{FF2B5EF4-FFF2-40B4-BE49-F238E27FC236}">
                <a16:creationId xmlns:a16="http://schemas.microsoft.com/office/drawing/2014/main" id="{13080E7F-CA46-684D-8E95-3AEFBFCD709D}"/>
              </a:ext>
            </a:extLst>
          </p:cNvPr>
          <p:cNvSpPr txBox="1"/>
          <p:nvPr/>
        </p:nvSpPr>
        <p:spPr>
          <a:xfrm>
            <a:off x="846667" y="1270000"/>
            <a:ext cx="3369733" cy="923330"/>
          </a:xfrm>
          <a:prstGeom prst="rect">
            <a:avLst/>
          </a:prstGeom>
          <a:noFill/>
        </p:spPr>
        <p:txBody>
          <a:bodyPr wrap="square" rtlCol="0">
            <a:spAutoFit/>
          </a:bodyPr>
          <a:lstStyle/>
          <a:p>
            <a:r>
              <a:rPr lang="en" altLang="zh-CN" b="1" dirty="0"/>
              <a:t>Model-free </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r>
              <a:rPr lang="zh-CN" altLang="en-US" b="1" dirty="0"/>
              <a:t>（</a:t>
            </a:r>
            <a:r>
              <a:rPr lang="zh-CN" altLang="en" b="1" dirty="0"/>
              <a:t>模型</a:t>
            </a:r>
            <a:r>
              <a:rPr lang="zh-CN" altLang="en-US" b="1" dirty="0"/>
              <a:t>未知）</a:t>
            </a:r>
            <a:endParaRPr kumimoji="1" lang="zh-CN" altLang="en-US" dirty="0"/>
          </a:p>
        </p:txBody>
      </p:sp>
      <p:sp>
        <p:nvSpPr>
          <p:cNvPr id="5" name="文本框 4">
            <a:extLst>
              <a:ext uri="{FF2B5EF4-FFF2-40B4-BE49-F238E27FC236}">
                <a16:creationId xmlns:a16="http://schemas.microsoft.com/office/drawing/2014/main" id="{E0F399D4-A9B9-8246-AF98-F5A37A281731}"/>
              </a:ext>
            </a:extLst>
          </p:cNvPr>
          <p:cNvSpPr txBox="1"/>
          <p:nvPr/>
        </p:nvSpPr>
        <p:spPr>
          <a:xfrm>
            <a:off x="4975668" y="1315959"/>
            <a:ext cx="1717232" cy="1477328"/>
          </a:xfrm>
          <a:prstGeom prst="rect">
            <a:avLst/>
          </a:prstGeom>
          <a:noFill/>
        </p:spPr>
        <p:txBody>
          <a:bodyPr wrap="square" rtlCol="0">
            <a:spAutoFit/>
          </a:bodyPr>
          <a:lstStyle/>
          <a:p>
            <a:r>
              <a:rPr lang="en" altLang="zh-CN" b="1" dirty="0"/>
              <a:t>Model-based</a:t>
            </a:r>
          </a:p>
          <a:p>
            <a:r>
              <a:rPr lang="zh-CN" altLang="en-US" b="1" dirty="0"/>
              <a:t>比如 </a:t>
            </a:r>
            <a:r>
              <a:rPr lang="zh-CN" altLang="en" b="1" dirty="0"/>
              <a:t>动态规划</a:t>
            </a:r>
            <a:endParaRPr lang="en" altLang="zh-CN" b="1" dirty="0"/>
          </a:p>
          <a:p>
            <a:r>
              <a:rPr lang="zh-CN" altLang="en-US" b="1" dirty="0"/>
              <a:t>（模型已知）</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D7D2556B-C6F5-904B-A921-4B7771848E8E}"/>
              </a:ext>
            </a:extLst>
          </p:cNvPr>
          <p:cNvPicPr>
            <a:picLocks noChangeAspect="1"/>
          </p:cNvPicPr>
          <p:nvPr/>
        </p:nvPicPr>
        <p:blipFill>
          <a:blip r:embed="rId2"/>
          <a:stretch>
            <a:fillRect/>
          </a:stretch>
        </p:blipFill>
        <p:spPr>
          <a:xfrm>
            <a:off x="846667" y="2178846"/>
            <a:ext cx="7620000" cy="4305300"/>
          </a:xfrm>
          <a:prstGeom prst="rect">
            <a:avLst/>
          </a:prstGeom>
        </p:spPr>
      </p:pic>
    </p:spTree>
    <p:extLst>
      <p:ext uri="{BB962C8B-B14F-4D97-AF65-F5344CB8AC3E}">
        <p14:creationId xmlns:p14="http://schemas.microsoft.com/office/powerpoint/2010/main" val="3754647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282864E6-AF85-6F4D-8D57-2BCE29C7C4CC}"/>
              </a:ext>
            </a:extLst>
          </p:cNvPr>
          <p:cNvPicPr>
            <a:picLocks noChangeAspect="1"/>
          </p:cNvPicPr>
          <p:nvPr/>
        </p:nvPicPr>
        <p:blipFill>
          <a:blip r:embed="rId2"/>
          <a:stretch>
            <a:fillRect/>
          </a:stretch>
        </p:blipFill>
        <p:spPr>
          <a:xfrm>
            <a:off x="4260353" y="3211445"/>
            <a:ext cx="3430507" cy="641837"/>
          </a:xfrm>
          <a:prstGeom prst="rect">
            <a:avLst/>
          </a:prstGeom>
        </p:spPr>
      </p:pic>
      <p:pic>
        <p:nvPicPr>
          <p:cNvPr id="15" name="图片 14">
            <a:extLst>
              <a:ext uri="{FF2B5EF4-FFF2-40B4-BE49-F238E27FC236}">
                <a16:creationId xmlns:a16="http://schemas.microsoft.com/office/drawing/2014/main" id="{21865E75-110B-DE40-8F79-2DE030723D7A}"/>
              </a:ext>
            </a:extLst>
          </p:cNvPr>
          <p:cNvPicPr>
            <a:picLocks noChangeAspect="1"/>
          </p:cNvPicPr>
          <p:nvPr/>
        </p:nvPicPr>
        <p:blipFill>
          <a:blip r:embed="rId3"/>
          <a:stretch>
            <a:fillRect/>
          </a:stretch>
        </p:blipFill>
        <p:spPr>
          <a:xfrm>
            <a:off x="859810" y="1585906"/>
            <a:ext cx="6997832" cy="881982"/>
          </a:xfrm>
          <a:prstGeom prst="rect">
            <a:avLst/>
          </a:prstGeom>
        </p:spPr>
      </p:pic>
      <p:sp>
        <p:nvSpPr>
          <p:cNvPr id="2" name="标题 1">
            <a:extLst>
              <a:ext uri="{FF2B5EF4-FFF2-40B4-BE49-F238E27FC236}">
                <a16:creationId xmlns:a16="http://schemas.microsoft.com/office/drawing/2014/main" id="{0EE58851-722A-644A-8B5F-B1FD16860009}"/>
              </a:ext>
            </a:extLst>
          </p:cNvPr>
          <p:cNvSpPr>
            <a:spLocks noGrp="1"/>
          </p:cNvSpPr>
          <p:nvPr>
            <p:ph type="title"/>
          </p:nvPr>
        </p:nvSpPr>
        <p:spPr>
          <a:xfrm>
            <a:off x="677334" y="208156"/>
            <a:ext cx="8596668" cy="1320800"/>
          </a:xfrm>
        </p:spPr>
        <p:txBody>
          <a:bodyPr/>
          <a:lstStyle/>
          <a:p>
            <a:r>
              <a:rPr kumimoji="1" lang="zh-CN" altLang="en-US" dirty="0">
                <a:solidFill>
                  <a:schemeClr val="tx1"/>
                </a:solidFill>
              </a:rPr>
              <a:t>公式的变化（状态值）</a:t>
            </a:r>
          </a:p>
        </p:txBody>
      </p:sp>
      <p:sp>
        <p:nvSpPr>
          <p:cNvPr id="5" name="文本框 4">
            <a:extLst>
              <a:ext uri="{FF2B5EF4-FFF2-40B4-BE49-F238E27FC236}">
                <a16:creationId xmlns:a16="http://schemas.microsoft.com/office/drawing/2014/main" id="{8F8384E1-11BB-BE45-A01F-19342AEAA810}"/>
              </a:ext>
            </a:extLst>
          </p:cNvPr>
          <p:cNvSpPr txBox="1"/>
          <p:nvPr/>
        </p:nvSpPr>
        <p:spPr>
          <a:xfrm>
            <a:off x="510066" y="1100171"/>
            <a:ext cx="4284958" cy="369332"/>
          </a:xfrm>
          <a:prstGeom prst="rect">
            <a:avLst/>
          </a:prstGeom>
          <a:noFill/>
        </p:spPr>
        <p:txBody>
          <a:bodyPr wrap="square" rtlCol="0">
            <a:spAutoFit/>
          </a:bodyPr>
          <a:lstStyle/>
          <a:p>
            <a:r>
              <a:rPr kumimoji="1" lang="zh-CN" altLang="en-US" dirty="0"/>
              <a:t>再来看看蒙特卡洛的公式（状态值）</a:t>
            </a:r>
          </a:p>
        </p:txBody>
      </p:sp>
      <p:sp>
        <p:nvSpPr>
          <p:cNvPr id="7" name="矩形 6">
            <a:extLst>
              <a:ext uri="{FF2B5EF4-FFF2-40B4-BE49-F238E27FC236}">
                <a16:creationId xmlns:a16="http://schemas.microsoft.com/office/drawing/2014/main" id="{57DF6554-9278-5D49-9FBC-11DA032CEB68}"/>
              </a:ext>
            </a:extLst>
          </p:cNvPr>
          <p:cNvSpPr/>
          <p:nvPr/>
        </p:nvSpPr>
        <p:spPr>
          <a:xfrm>
            <a:off x="5307980" y="1784195"/>
            <a:ext cx="501804" cy="501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EAD1D455-3358-454C-93B6-D3FE457DC6F5}"/>
              </a:ext>
            </a:extLst>
          </p:cNvPr>
          <p:cNvCxnSpPr>
            <a:cxnSpLocks/>
          </p:cNvCxnSpPr>
          <p:nvPr/>
        </p:nvCxnSpPr>
        <p:spPr>
          <a:xfrm>
            <a:off x="5558882" y="2307703"/>
            <a:ext cx="0" cy="9779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E9E1651-3B3C-724F-B982-71EEC3C295CF}"/>
              </a:ext>
            </a:extLst>
          </p:cNvPr>
          <p:cNvSpPr/>
          <p:nvPr/>
        </p:nvSpPr>
        <p:spPr>
          <a:xfrm>
            <a:off x="3902926" y="3169552"/>
            <a:ext cx="4145363" cy="725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23F824E9-88B1-8C48-8CD8-4B205DCFACFF}"/>
              </a:ext>
            </a:extLst>
          </p:cNvPr>
          <p:cNvSpPr txBox="1"/>
          <p:nvPr/>
        </p:nvSpPr>
        <p:spPr>
          <a:xfrm>
            <a:off x="4367199" y="2745303"/>
            <a:ext cx="2964000" cy="369332"/>
          </a:xfrm>
          <a:prstGeom prst="rect">
            <a:avLst/>
          </a:prstGeom>
          <a:noFill/>
        </p:spPr>
        <p:txBody>
          <a:bodyPr wrap="square" rtlCol="0">
            <a:spAutoFit/>
          </a:bodyPr>
          <a:lstStyle/>
          <a:p>
            <a:r>
              <a:rPr kumimoji="1" lang="zh-CN" altLang="en-US" dirty="0"/>
              <a:t>再根据贝尔曼预期方程</a:t>
            </a:r>
          </a:p>
        </p:txBody>
      </p:sp>
      <p:pic>
        <p:nvPicPr>
          <p:cNvPr id="18" name="图片 17">
            <a:extLst>
              <a:ext uri="{FF2B5EF4-FFF2-40B4-BE49-F238E27FC236}">
                <a16:creationId xmlns:a16="http://schemas.microsoft.com/office/drawing/2014/main" id="{5DCA52CB-4BBA-444B-8B8B-6FC912C73F09}"/>
              </a:ext>
            </a:extLst>
          </p:cNvPr>
          <p:cNvPicPr>
            <a:picLocks noChangeAspect="1"/>
          </p:cNvPicPr>
          <p:nvPr/>
        </p:nvPicPr>
        <p:blipFill>
          <a:blip r:embed="rId4"/>
          <a:stretch>
            <a:fillRect/>
          </a:stretch>
        </p:blipFill>
        <p:spPr>
          <a:xfrm>
            <a:off x="220134" y="4582144"/>
            <a:ext cx="10489919" cy="953629"/>
          </a:xfrm>
          <a:prstGeom prst="rect">
            <a:avLst/>
          </a:prstGeom>
        </p:spPr>
      </p:pic>
      <p:sp>
        <p:nvSpPr>
          <p:cNvPr id="19" name="文本框 18">
            <a:extLst>
              <a:ext uri="{FF2B5EF4-FFF2-40B4-BE49-F238E27FC236}">
                <a16:creationId xmlns:a16="http://schemas.microsoft.com/office/drawing/2014/main" id="{03F21134-C8E5-C549-B25C-8C49AF0B3599}"/>
              </a:ext>
            </a:extLst>
          </p:cNvPr>
          <p:cNvSpPr txBox="1"/>
          <p:nvPr/>
        </p:nvSpPr>
        <p:spPr>
          <a:xfrm>
            <a:off x="220134" y="4212812"/>
            <a:ext cx="2964000" cy="369332"/>
          </a:xfrm>
          <a:prstGeom prst="rect">
            <a:avLst/>
          </a:prstGeom>
          <a:noFill/>
        </p:spPr>
        <p:txBody>
          <a:bodyPr wrap="square" rtlCol="0">
            <a:spAutoFit/>
          </a:bodyPr>
          <a:lstStyle/>
          <a:p>
            <a:r>
              <a:rPr kumimoji="1" lang="zh-CN" altLang="en-US" dirty="0"/>
              <a:t>整个公式就变成了如下</a:t>
            </a:r>
          </a:p>
        </p:txBody>
      </p:sp>
    </p:spTree>
    <p:extLst>
      <p:ext uri="{BB962C8B-B14F-4D97-AF65-F5344CB8AC3E}">
        <p14:creationId xmlns:p14="http://schemas.microsoft.com/office/powerpoint/2010/main" val="422569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B0CC-00A3-B34F-AFD3-A735D79E7716}"/>
              </a:ext>
            </a:extLst>
          </p:cNvPr>
          <p:cNvSpPr>
            <a:spLocks noGrp="1"/>
          </p:cNvSpPr>
          <p:nvPr>
            <p:ph type="title"/>
          </p:nvPr>
        </p:nvSpPr>
        <p:spPr/>
        <p:txBody>
          <a:bodyPr/>
          <a:lstStyle/>
          <a:p>
            <a:r>
              <a:rPr kumimoji="1" lang="zh-CN" altLang="en-US" dirty="0">
                <a:solidFill>
                  <a:schemeClr val="tx1"/>
                </a:solidFill>
              </a:rPr>
              <a:t>公式的变化（动作值）</a:t>
            </a:r>
            <a:endParaRPr kumimoji="1" lang="zh-CN" altLang="en-US" dirty="0"/>
          </a:p>
        </p:txBody>
      </p:sp>
      <p:pic>
        <p:nvPicPr>
          <p:cNvPr id="4" name="图片 3">
            <a:extLst>
              <a:ext uri="{FF2B5EF4-FFF2-40B4-BE49-F238E27FC236}">
                <a16:creationId xmlns:a16="http://schemas.microsoft.com/office/drawing/2014/main" id="{9EB42EE6-F103-C649-B393-E2002F141043}"/>
              </a:ext>
            </a:extLst>
          </p:cNvPr>
          <p:cNvPicPr>
            <a:picLocks noChangeAspect="1"/>
          </p:cNvPicPr>
          <p:nvPr/>
        </p:nvPicPr>
        <p:blipFill>
          <a:blip r:embed="rId2"/>
          <a:stretch>
            <a:fillRect/>
          </a:stretch>
        </p:blipFill>
        <p:spPr>
          <a:xfrm>
            <a:off x="342798" y="1930400"/>
            <a:ext cx="10489919" cy="953629"/>
          </a:xfrm>
          <a:prstGeom prst="rect">
            <a:avLst/>
          </a:prstGeom>
        </p:spPr>
      </p:pic>
      <p:sp>
        <p:nvSpPr>
          <p:cNvPr id="5" name="文本框 4">
            <a:extLst>
              <a:ext uri="{FF2B5EF4-FFF2-40B4-BE49-F238E27FC236}">
                <a16:creationId xmlns:a16="http://schemas.microsoft.com/office/drawing/2014/main" id="{91699C20-A835-D942-B0DD-94ACF5279D40}"/>
              </a:ext>
            </a:extLst>
          </p:cNvPr>
          <p:cNvSpPr txBox="1"/>
          <p:nvPr/>
        </p:nvSpPr>
        <p:spPr>
          <a:xfrm>
            <a:off x="342798" y="1561068"/>
            <a:ext cx="914400" cy="369332"/>
          </a:xfrm>
          <a:prstGeom prst="rect">
            <a:avLst/>
          </a:prstGeom>
          <a:noFill/>
        </p:spPr>
        <p:txBody>
          <a:bodyPr wrap="square" rtlCol="0">
            <a:spAutoFit/>
          </a:bodyPr>
          <a:lstStyle/>
          <a:p>
            <a:r>
              <a:rPr kumimoji="1" lang="zh-CN" altLang="en-US" dirty="0"/>
              <a:t>状态值</a:t>
            </a:r>
          </a:p>
        </p:txBody>
      </p:sp>
      <p:sp>
        <p:nvSpPr>
          <p:cNvPr id="6" name="文本框 5">
            <a:extLst>
              <a:ext uri="{FF2B5EF4-FFF2-40B4-BE49-F238E27FC236}">
                <a16:creationId xmlns:a16="http://schemas.microsoft.com/office/drawing/2014/main" id="{97EFDD75-8640-3F4B-859B-8A1768CA01FC}"/>
              </a:ext>
            </a:extLst>
          </p:cNvPr>
          <p:cNvSpPr txBox="1"/>
          <p:nvPr/>
        </p:nvSpPr>
        <p:spPr>
          <a:xfrm>
            <a:off x="262053" y="2928034"/>
            <a:ext cx="3625910" cy="646331"/>
          </a:xfrm>
          <a:prstGeom prst="rect">
            <a:avLst/>
          </a:prstGeom>
          <a:noFill/>
        </p:spPr>
        <p:txBody>
          <a:bodyPr wrap="square" rtlCol="0">
            <a:spAutoFit/>
          </a:bodyPr>
          <a:lstStyle/>
          <a:p>
            <a:r>
              <a:rPr kumimoji="1" lang="zh-CN" altLang="en-US" dirty="0"/>
              <a:t>而动作值的公式不但需要下一个状态，还需要下一个动作</a:t>
            </a:r>
          </a:p>
        </p:txBody>
      </p:sp>
      <p:pic>
        <p:nvPicPr>
          <p:cNvPr id="7" name="图片 6">
            <a:extLst>
              <a:ext uri="{FF2B5EF4-FFF2-40B4-BE49-F238E27FC236}">
                <a16:creationId xmlns:a16="http://schemas.microsoft.com/office/drawing/2014/main" id="{3645035F-4752-3B44-8ED2-89D1957F7173}"/>
              </a:ext>
            </a:extLst>
          </p:cNvPr>
          <p:cNvPicPr>
            <a:picLocks noChangeAspect="1"/>
          </p:cNvPicPr>
          <p:nvPr/>
        </p:nvPicPr>
        <p:blipFill>
          <a:blip r:embed="rId3"/>
          <a:stretch>
            <a:fillRect/>
          </a:stretch>
        </p:blipFill>
        <p:spPr>
          <a:xfrm>
            <a:off x="342798" y="4398956"/>
            <a:ext cx="11802017" cy="840314"/>
          </a:xfrm>
          <a:prstGeom prst="rect">
            <a:avLst/>
          </a:prstGeom>
        </p:spPr>
      </p:pic>
      <p:pic>
        <p:nvPicPr>
          <p:cNvPr id="8" name="图片 7">
            <a:extLst>
              <a:ext uri="{FF2B5EF4-FFF2-40B4-BE49-F238E27FC236}">
                <a16:creationId xmlns:a16="http://schemas.microsoft.com/office/drawing/2014/main" id="{1F55682B-537B-F94A-9685-1B958BF5353D}"/>
              </a:ext>
            </a:extLst>
          </p:cNvPr>
          <p:cNvPicPr>
            <a:picLocks noChangeAspect="1"/>
          </p:cNvPicPr>
          <p:nvPr/>
        </p:nvPicPr>
        <p:blipFill>
          <a:blip r:embed="rId4"/>
          <a:stretch>
            <a:fillRect/>
          </a:stretch>
        </p:blipFill>
        <p:spPr>
          <a:xfrm>
            <a:off x="342798" y="3574365"/>
            <a:ext cx="4247619" cy="756814"/>
          </a:xfrm>
          <a:prstGeom prst="rect">
            <a:avLst/>
          </a:prstGeom>
        </p:spPr>
      </p:pic>
    </p:spTree>
    <p:extLst>
      <p:ext uri="{BB962C8B-B14F-4D97-AF65-F5344CB8AC3E}">
        <p14:creationId xmlns:p14="http://schemas.microsoft.com/office/powerpoint/2010/main" val="1022173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74E42-EF6E-F341-B10D-F507C5A2705E}"/>
              </a:ext>
            </a:extLst>
          </p:cNvPr>
          <p:cNvSpPr>
            <a:spLocks noGrp="1"/>
          </p:cNvSpPr>
          <p:nvPr>
            <p:ph type="title"/>
          </p:nvPr>
        </p:nvSpPr>
        <p:spPr/>
        <p:txBody>
          <a:bodyPr/>
          <a:lstStyle/>
          <a:p>
            <a:r>
              <a:rPr kumimoji="1" lang="en-US" altLang="zh-CN" dirty="0" err="1">
                <a:solidFill>
                  <a:schemeClr val="tx1"/>
                </a:solidFill>
              </a:rPr>
              <a:t>sarsa</a:t>
            </a:r>
            <a:r>
              <a:rPr kumimoji="1" lang="zh-CN" altLang="en-US" dirty="0">
                <a:solidFill>
                  <a:schemeClr val="tx1"/>
                </a:solidFill>
              </a:rPr>
              <a:t> 也叫 </a:t>
            </a:r>
            <a:r>
              <a:rPr kumimoji="1" lang="en-US" altLang="zh-CN" dirty="0" err="1">
                <a:solidFill>
                  <a:schemeClr val="tx1"/>
                </a:solidFill>
              </a:rPr>
              <a:t>sarsa</a:t>
            </a:r>
            <a:r>
              <a:rPr kumimoji="1" lang="en-US" altLang="zh-CN" dirty="0">
                <a:solidFill>
                  <a:schemeClr val="tx1"/>
                </a:solidFill>
              </a:rPr>
              <a:t>(0)</a:t>
            </a:r>
            <a:endParaRPr kumimoji="1" lang="zh-CN" altLang="en-US" dirty="0">
              <a:solidFill>
                <a:schemeClr val="tx1"/>
              </a:solidFill>
            </a:endParaRPr>
          </a:p>
        </p:txBody>
      </p:sp>
      <p:pic>
        <p:nvPicPr>
          <p:cNvPr id="4" name="图片 3">
            <a:extLst>
              <a:ext uri="{FF2B5EF4-FFF2-40B4-BE49-F238E27FC236}">
                <a16:creationId xmlns:a16="http://schemas.microsoft.com/office/drawing/2014/main" id="{12F8CC92-151D-2943-B8A8-6F4BAF984D6B}"/>
              </a:ext>
            </a:extLst>
          </p:cNvPr>
          <p:cNvPicPr>
            <a:picLocks noChangeAspect="1"/>
          </p:cNvPicPr>
          <p:nvPr/>
        </p:nvPicPr>
        <p:blipFill>
          <a:blip r:embed="rId2"/>
          <a:stretch>
            <a:fillRect/>
          </a:stretch>
        </p:blipFill>
        <p:spPr>
          <a:xfrm>
            <a:off x="456623" y="1381512"/>
            <a:ext cx="7404987" cy="4186988"/>
          </a:xfrm>
          <a:prstGeom prst="rect">
            <a:avLst/>
          </a:prstGeom>
        </p:spPr>
      </p:pic>
      <p:sp>
        <p:nvSpPr>
          <p:cNvPr id="5" name="文本框 4">
            <a:extLst>
              <a:ext uri="{FF2B5EF4-FFF2-40B4-BE49-F238E27FC236}">
                <a16:creationId xmlns:a16="http://schemas.microsoft.com/office/drawing/2014/main" id="{F0F09D5D-E3DA-7B44-B958-BCC347E7661E}"/>
              </a:ext>
            </a:extLst>
          </p:cNvPr>
          <p:cNvSpPr txBox="1"/>
          <p:nvPr/>
        </p:nvSpPr>
        <p:spPr>
          <a:xfrm>
            <a:off x="7959657" y="1816410"/>
            <a:ext cx="4005601" cy="3139321"/>
          </a:xfrm>
          <a:prstGeom prst="rect">
            <a:avLst/>
          </a:prstGeom>
          <a:noFill/>
        </p:spPr>
        <p:txBody>
          <a:bodyPr wrap="square" rtlCol="0">
            <a:spAutoFit/>
          </a:bodyPr>
          <a:lstStyle/>
          <a:p>
            <a:r>
              <a:rPr kumimoji="1" lang="en-US" altLang="zh-CN" dirty="0"/>
              <a:t>0.</a:t>
            </a:r>
            <a:r>
              <a:rPr kumimoji="1" lang="zh-CN" altLang="en-US" dirty="0"/>
              <a:t>获得初始化状态</a:t>
            </a:r>
            <a:endParaRPr kumimoji="1" lang="en-US" altLang="zh-CN" dirty="0"/>
          </a:p>
          <a:p>
            <a:r>
              <a:rPr kumimoji="1" lang="en-US" altLang="zh-CN" dirty="0"/>
              <a:t>1.</a:t>
            </a:r>
            <a:r>
              <a:rPr kumimoji="1" lang="zh-CN" altLang="en-US" dirty="0"/>
              <a:t>根据当前状态和策略（由当前的</a:t>
            </a:r>
            <a:r>
              <a:rPr kumimoji="1" lang="en-US" altLang="zh-CN" dirty="0"/>
              <a:t>Q</a:t>
            </a:r>
            <a:r>
              <a:rPr kumimoji="1" lang="zh-CN" altLang="en-US" dirty="0"/>
              <a:t>值决定）选择一个动作</a:t>
            </a:r>
            <a:endParaRPr kumimoji="1" lang="en-US" altLang="zh-CN" dirty="0"/>
          </a:p>
          <a:p>
            <a:r>
              <a:rPr kumimoji="1" lang="en-US" altLang="zh-CN" dirty="0"/>
              <a:t>2.</a:t>
            </a:r>
            <a:r>
              <a:rPr kumimoji="1" lang="zh-CN" altLang="en-US" dirty="0"/>
              <a:t>环境返回该动作的奖励和下一个状态</a:t>
            </a:r>
            <a:endParaRPr kumimoji="1" lang="en-US" altLang="zh-CN" dirty="0"/>
          </a:p>
          <a:p>
            <a:r>
              <a:rPr kumimoji="1" lang="en-US" altLang="zh-CN" dirty="0"/>
              <a:t>3.</a:t>
            </a:r>
            <a:r>
              <a:rPr kumimoji="1" lang="zh-CN" altLang="en-US" dirty="0"/>
              <a:t>根据下一个状态和当前的策略选择下一个动作</a:t>
            </a:r>
            <a:endParaRPr kumimoji="1" lang="en-US" altLang="zh-CN" dirty="0"/>
          </a:p>
          <a:p>
            <a:r>
              <a:rPr kumimoji="1" lang="en-US" altLang="zh-CN" dirty="0"/>
              <a:t>4.</a:t>
            </a:r>
            <a:r>
              <a:rPr kumimoji="1" lang="zh-CN" altLang="en-US" dirty="0"/>
              <a:t>根据</a:t>
            </a:r>
            <a:r>
              <a:rPr kumimoji="1" lang="zh-CN" altLang="en-US" dirty="0">
                <a:solidFill>
                  <a:srgbClr val="FF0000"/>
                </a:solidFill>
              </a:rPr>
              <a:t>当前状态动作对</a:t>
            </a:r>
            <a:r>
              <a:rPr kumimoji="1" lang="zh-CN" altLang="en-US" dirty="0"/>
              <a:t>和</a:t>
            </a:r>
            <a:r>
              <a:rPr kumimoji="1" lang="zh-CN" altLang="en-US" dirty="0">
                <a:solidFill>
                  <a:srgbClr val="FF0000"/>
                </a:solidFill>
              </a:rPr>
              <a:t>下一个状态动作对</a:t>
            </a:r>
            <a:r>
              <a:rPr kumimoji="1" lang="zh-CN" altLang="en-US" dirty="0"/>
              <a:t>更新</a:t>
            </a:r>
            <a:r>
              <a:rPr kumimoji="1" lang="en-US" altLang="zh-CN" dirty="0"/>
              <a:t>Q</a:t>
            </a:r>
            <a:r>
              <a:rPr kumimoji="1" lang="zh-CN" altLang="en-US" dirty="0"/>
              <a:t>值</a:t>
            </a:r>
            <a:endParaRPr kumimoji="1" lang="en-US" altLang="zh-CN" dirty="0"/>
          </a:p>
          <a:p>
            <a:r>
              <a:rPr kumimoji="1" lang="en-US" altLang="zh-CN" dirty="0"/>
              <a:t>5.</a:t>
            </a:r>
            <a:r>
              <a:rPr kumimoji="1" lang="zh-CN" altLang="en-US" dirty="0"/>
              <a:t>将下一个状态更新为当前状态</a:t>
            </a:r>
            <a:endParaRPr kumimoji="1" lang="en-US" altLang="zh-CN" dirty="0"/>
          </a:p>
          <a:p>
            <a:r>
              <a:rPr kumimoji="1" lang="en-US" altLang="zh-CN" dirty="0"/>
              <a:t>6.</a:t>
            </a:r>
            <a:r>
              <a:rPr kumimoji="1" lang="zh-CN" altLang="en-US" dirty="0"/>
              <a:t>重复</a:t>
            </a:r>
            <a:r>
              <a:rPr kumimoji="1" lang="en-US" altLang="zh-CN" dirty="0"/>
              <a:t>2-5</a:t>
            </a:r>
            <a:r>
              <a:rPr kumimoji="1" lang="zh-CN" altLang="en-US" dirty="0"/>
              <a:t>直到当前</a:t>
            </a:r>
            <a:r>
              <a:rPr kumimoji="1" lang="en-US" altLang="zh-CN" dirty="0"/>
              <a:t>episode</a:t>
            </a:r>
            <a:r>
              <a:rPr kumimoji="1" lang="zh-CN" altLang="en-US" dirty="0"/>
              <a:t>结束</a:t>
            </a:r>
          </a:p>
        </p:txBody>
      </p:sp>
      <p:sp>
        <p:nvSpPr>
          <p:cNvPr id="6" name="文本框 5">
            <a:extLst>
              <a:ext uri="{FF2B5EF4-FFF2-40B4-BE49-F238E27FC236}">
                <a16:creationId xmlns:a16="http://schemas.microsoft.com/office/drawing/2014/main" id="{E5D90C2E-7A94-774A-AE9C-732AF561B993}"/>
              </a:ext>
            </a:extLst>
          </p:cNvPr>
          <p:cNvSpPr txBox="1"/>
          <p:nvPr/>
        </p:nvSpPr>
        <p:spPr>
          <a:xfrm>
            <a:off x="2368431" y="4603496"/>
            <a:ext cx="307816" cy="369332"/>
          </a:xfrm>
          <a:prstGeom prst="rect">
            <a:avLst/>
          </a:prstGeom>
          <a:noFill/>
        </p:spPr>
        <p:txBody>
          <a:bodyPr wrap="square" rtlCol="0">
            <a:spAutoFit/>
          </a:bodyPr>
          <a:lstStyle/>
          <a:p>
            <a:r>
              <a:rPr kumimoji="1" lang="en-US" altLang="zh-CN" dirty="0">
                <a:solidFill>
                  <a:srgbClr val="FF0000"/>
                </a:solidFill>
              </a:rPr>
              <a:t>6</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92A893FD-10DE-EB40-A570-F2C20DBCBD2A}"/>
              </a:ext>
            </a:extLst>
          </p:cNvPr>
          <p:cNvSpPr txBox="1"/>
          <p:nvPr/>
        </p:nvSpPr>
        <p:spPr>
          <a:xfrm>
            <a:off x="1706839" y="3084044"/>
            <a:ext cx="307816"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C48595BF-FBF9-8245-A966-3CF73B1D7CFC}"/>
              </a:ext>
            </a:extLst>
          </p:cNvPr>
          <p:cNvSpPr txBox="1"/>
          <p:nvPr/>
        </p:nvSpPr>
        <p:spPr>
          <a:xfrm>
            <a:off x="5304966" y="3268710"/>
            <a:ext cx="307816"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6645EBB5-439A-4745-A104-242F8578F4BD}"/>
              </a:ext>
            </a:extLst>
          </p:cNvPr>
          <p:cNvSpPr txBox="1"/>
          <p:nvPr/>
        </p:nvSpPr>
        <p:spPr>
          <a:xfrm>
            <a:off x="4005208" y="3822554"/>
            <a:ext cx="307816"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6B3ED2A2-ED3D-CC48-B656-B0A4E36EA4C2}"/>
              </a:ext>
            </a:extLst>
          </p:cNvPr>
          <p:cNvSpPr txBox="1"/>
          <p:nvPr/>
        </p:nvSpPr>
        <p:spPr>
          <a:xfrm>
            <a:off x="5779501" y="4048826"/>
            <a:ext cx="307816"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44CD0362-9A5F-B740-A808-A059CC793D22}"/>
              </a:ext>
            </a:extLst>
          </p:cNvPr>
          <p:cNvSpPr txBox="1"/>
          <p:nvPr/>
        </p:nvSpPr>
        <p:spPr>
          <a:xfrm>
            <a:off x="5775938" y="4312738"/>
            <a:ext cx="307816"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8E412A9A-7084-264F-8C7B-56584E5B1BF3}"/>
              </a:ext>
            </a:extLst>
          </p:cNvPr>
          <p:cNvSpPr txBox="1"/>
          <p:nvPr/>
        </p:nvSpPr>
        <p:spPr>
          <a:xfrm>
            <a:off x="1804992" y="4441132"/>
            <a:ext cx="307816" cy="369332"/>
          </a:xfrm>
          <a:prstGeom prst="rect">
            <a:avLst/>
          </a:prstGeom>
          <a:noFill/>
        </p:spPr>
        <p:txBody>
          <a:bodyPr wrap="square" rtlCol="0">
            <a:spAutoFit/>
          </a:bodyPr>
          <a:lstStyle/>
          <a:p>
            <a:r>
              <a:rPr kumimoji="1" lang="en-US" altLang="zh-CN" dirty="0">
                <a:solidFill>
                  <a:srgbClr val="FF0000"/>
                </a:solidFill>
              </a:rPr>
              <a:t>5</a:t>
            </a:r>
            <a:endParaRPr kumimoji="1" lang="zh-CN" altLang="en-US" dirty="0">
              <a:solidFill>
                <a:srgbClr val="FF0000"/>
              </a:solidFill>
            </a:endParaRPr>
          </a:p>
        </p:txBody>
      </p:sp>
      <p:sp>
        <p:nvSpPr>
          <p:cNvPr id="13" name="文本框 12">
            <a:extLst>
              <a:ext uri="{FF2B5EF4-FFF2-40B4-BE49-F238E27FC236}">
                <a16:creationId xmlns:a16="http://schemas.microsoft.com/office/drawing/2014/main" id="{3B4B0B66-16D8-FA49-B1BF-2DF8AB1A84BF}"/>
              </a:ext>
            </a:extLst>
          </p:cNvPr>
          <p:cNvSpPr txBox="1"/>
          <p:nvPr/>
        </p:nvSpPr>
        <p:spPr>
          <a:xfrm>
            <a:off x="7959657" y="5383834"/>
            <a:ext cx="3854652" cy="369332"/>
          </a:xfrm>
          <a:prstGeom prst="rect">
            <a:avLst/>
          </a:prstGeom>
          <a:noFill/>
        </p:spPr>
        <p:txBody>
          <a:bodyPr wrap="square" rtlCol="0">
            <a:spAutoFit/>
          </a:bodyPr>
          <a:lstStyle/>
          <a:p>
            <a:r>
              <a:rPr kumimoji="1" lang="zh-CN" altLang="en-US" dirty="0">
                <a:solidFill>
                  <a:srgbClr val="FF0000"/>
                </a:solidFill>
              </a:rPr>
              <a:t>上面的</a:t>
            </a:r>
            <a:r>
              <a:rPr kumimoji="1" lang="en-US" altLang="zh-CN" dirty="0">
                <a:solidFill>
                  <a:srgbClr val="FF0000"/>
                </a:solidFill>
              </a:rPr>
              <a:t>0</a:t>
            </a:r>
            <a:r>
              <a:rPr kumimoji="1" lang="zh-CN" altLang="en-US" dirty="0">
                <a:solidFill>
                  <a:srgbClr val="FF0000"/>
                </a:solidFill>
              </a:rPr>
              <a:t>到</a:t>
            </a:r>
            <a:r>
              <a:rPr kumimoji="1" lang="en-US" altLang="zh-CN" dirty="0">
                <a:solidFill>
                  <a:srgbClr val="FF0000"/>
                </a:solidFill>
              </a:rPr>
              <a:t>6</a:t>
            </a:r>
            <a:r>
              <a:rPr kumimoji="1" lang="zh-CN" altLang="en-US" dirty="0">
                <a:solidFill>
                  <a:srgbClr val="FF0000"/>
                </a:solidFill>
              </a:rPr>
              <a:t>只是一个</a:t>
            </a:r>
            <a:r>
              <a:rPr kumimoji="1" lang="en-US" altLang="zh-CN" dirty="0">
                <a:solidFill>
                  <a:srgbClr val="FF0000"/>
                </a:solidFill>
              </a:rPr>
              <a:t>episode</a:t>
            </a:r>
            <a:endParaRPr kumimoji="1" lang="zh-CN" altLang="en-US" dirty="0">
              <a:solidFill>
                <a:srgbClr val="FF0000"/>
              </a:solidFill>
            </a:endParaRPr>
          </a:p>
        </p:txBody>
      </p:sp>
    </p:spTree>
    <p:extLst>
      <p:ext uri="{BB962C8B-B14F-4D97-AF65-F5344CB8AC3E}">
        <p14:creationId xmlns:p14="http://schemas.microsoft.com/office/powerpoint/2010/main" val="2316105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DDC8B-7D79-FF41-B181-C9DD3F150654}"/>
              </a:ext>
            </a:extLst>
          </p:cNvPr>
          <p:cNvSpPr>
            <a:spLocks noGrp="1"/>
          </p:cNvSpPr>
          <p:nvPr>
            <p:ph type="title"/>
          </p:nvPr>
        </p:nvSpPr>
        <p:spPr>
          <a:xfrm>
            <a:off x="643881" y="284974"/>
            <a:ext cx="8596668" cy="1320800"/>
          </a:xfrm>
        </p:spPr>
        <p:txBody>
          <a:bodyPr/>
          <a:lstStyle/>
          <a:p>
            <a:r>
              <a:rPr kumimoji="1" lang="en-US" altLang="zh-CN" dirty="0">
                <a:solidFill>
                  <a:schemeClr val="tx1"/>
                </a:solidFill>
              </a:rPr>
              <a:t>q-learning</a:t>
            </a:r>
            <a:r>
              <a:rPr kumimoji="1" lang="zh-CN" altLang="en-US" dirty="0">
                <a:solidFill>
                  <a:schemeClr val="tx1"/>
                </a:solidFill>
              </a:rPr>
              <a:t> 也叫 </a:t>
            </a:r>
            <a:r>
              <a:rPr kumimoji="1" lang="en-US" altLang="zh-CN" dirty="0" err="1">
                <a:solidFill>
                  <a:schemeClr val="tx1"/>
                </a:solidFill>
              </a:rPr>
              <a:t>sarsamax</a:t>
            </a:r>
            <a:endParaRPr kumimoji="1" lang="zh-CN" altLang="en-US" dirty="0">
              <a:solidFill>
                <a:schemeClr val="tx1"/>
              </a:solidFill>
            </a:endParaRPr>
          </a:p>
        </p:txBody>
      </p:sp>
      <p:pic>
        <p:nvPicPr>
          <p:cNvPr id="4" name="图片 3">
            <a:extLst>
              <a:ext uri="{FF2B5EF4-FFF2-40B4-BE49-F238E27FC236}">
                <a16:creationId xmlns:a16="http://schemas.microsoft.com/office/drawing/2014/main" id="{04D20203-0730-7043-9D4D-DEDA60CD0B19}"/>
              </a:ext>
            </a:extLst>
          </p:cNvPr>
          <p:cNvPicPr>
            <a:picLocks noChangeAspect="1"/>
          </p:cNvPicPr>
          <p:nvPr/>
        </p:nvPicPr>
        <p:blipFill>
          <a:blip r:embed="rId2"/>
          <a:stretch>
            <a:fillRect/>
          </a:stretch>
        </p:blipFill>
        <p:spPr>
          <a:xfrm>
            <a:off x="288758" y="1605774"/>
            <a:ext cx="7673213" cy="3988829"/>
          </a:xfrm>
          <a:prstGeom prst="rect">
            <a:avLst/>
          </a:prstGeom>
        </p:spPr>
      </p:pic>
      <p:sp>
        <p:nvSpPr>
          <p:cNvPr id="5" name="文本框 4">
            <a:extLst>
              <a:ext uri="{FF2B5EF4-FFF2-40B4-BE49-F238E27FC236}">
                <a16:creationId xmlns:a16="http://schemas.microsoft.com/office/drawing/2014/main" id="{810D6BE7-1B1F-F84D-B164-A4B279EF791C}"/>
              </a:ext>
            </a:extLst>
          </p:cNvPr>
          <p:cNvSpPr txBox="1"/>
          <p:nvPr/>
        </p:nvSpPr>
        <p:spPr>
          <a:xfrm>
            <a:off x="8060018" y="2030527"/>
            <a:ext cx="4005601" cy="2585323"/>
          </a:xfrm>
          <a:prstGeom prst="rect">
            <a:avLst/>
          </a:prstGeom>
          <a:noFill/>
        </p:spPr>
        <p:txBody>
          <a:bodyPr wrap="square" rtlCol="0">
            <a:spAutoFit/>
          </a:bodyPr>
          <a:lstStyle/>
          <a:p>
            <a:r>
              <a:rPr kumimoji="1" lang="en-US" altLang="zh-CN" dirty="0"/>
              <a:t>0.</a:t>
            </a:r>
            <a:r>
              <a:rPr kumimoji="1" lang="zh-CN" altLang="en-US" dirty="0"/>
              <a:t>获得初始化状态</a:t>
            </a:r>
            <a:endParaRPr kumimoji="1" lang="en-US" altLang="zh-CN" dirty="0"/>
          </a:p>
          <a:p>
            <a:r>
              <a:rPr kumimoji="1" lang="en-US" altLang="zh-CN" dirty="0"/>
              <a:t>1.</a:t>
            </a:r>
            <a:r>
              <a:rPr kumimoji="1" lang="zh-CN" altLang="en-US" dirty="0"/>
              <a:t>根据当前状态和策略（由当前的</a:t>
            </a:r>
            <a:r>
              <a:rPr kumimoji="1" lang="en-US" altLang="zh-CN" dirty="0"/>
              <a:t>Q</a:t>
            </a:r>
            <a:r>
              <a:rPr kumimoji="1" lang="zh-CN" altLang="en-US" dirty="0"/>
              <a:t>值决定）选择一个动作</a:t>
            </a:r>
            <a:endParaRPr kumimoji="1" lang="en-US" altLang="zh-CN" dirty="0"/>
          </a:p>
          <a:p>
            <a:r>
              <a:rPr kumimoji="1" lang="en-US" altLang="zh-CN" dirty="0"/>
              <a:t>2.</a:t>
            </a:r>
            <a:r>
              <a:rPr kumimoji="1" lang="zh-CN" altLang="en-US" dirty="0"/>
              <a:t>环境返回该动作的奖励和下一个状态</a:t>
            </a:r>
            <a:endParaRPr kumimoji="1" lang="en-US" altLang="zh-CN" dirty="0"/>
          </a:p>
          <a:p>
            <a:r>
              <a:rPr kumimoji="1" lang="en-US" altLang="zh-CN" dirty="0"/>
              <a:t>3.</a:t>
            </a:r>
            <a:r>
              <a:rPr kumimoji="1" lang="zh-CN" altLang="en-US" dirty="0"/>
              <a:t>使用</a:t>
            </a:r>
            <a:r>
              <a:rPr kumimoji="1" lang="zh-CN" altLang="en-US" dirty="0">
                <a:solidFill>
                  <a:srgbClr val="FF0000"/>
                </a:solidFill>
              </a:rPr>
              <a:t>下一个状态中最大的动作值</a:t>
            </a:r>
            <a:r>
              <a:rPr kumimoji="1" lang="zh-CN" altLang="en-US" dirty="0"/>
              <a:t>更新</a:t>
            </a:r>
            <a:r>
              <a:rPr kumimoji="1" lang="en-US" altLang="zh-CN" dirty="0"/>
              <a:t>Q</a:t>
            </a:r>
            <a:r>
              <a:rPr kumimoji="1" lang="zh-CN" altLang="en-US" dirty="0"/>
              <a:t>值</a:t>
            </a:r>
            <a:endParaRPr kumimoji="1" lang="en-US" altLang="zh-CN" dirty="0"/>
          </a:p>
          <a:p>
            <a:r>
              <a:rPr kumimoji="1" lang="en-US" altLang="zh-CN" dirty="0"/>
              <a:t>4.</a:t>
            </a:r>
            <a:r>
              <a:rPr kumimoji="1" lang="zh-CN" altLang="en-US" dirty="0"/>
              <a:t>将下一个状态更新为当前状态</a:t>
            </a:r>
            <a:endParaRPr kumimoji="1" lang="en-US" altLang="zh-CN" dirty="0"/>
          </a:p>
          <a:p>
            <a:r>
              <a:rPr kumimoji="1" lang="en-US" altLang="zh-CN" dirty="0"/>
              <a:t>5.</a:t>
            </a:r>
            <a:r>
              <a:rPr kumimoji="1" lang="zh-CN" altLang="en-US" dirty="0"/>
              <a:t>重复</a:t>
            </a:r>
            <a:r>
              <a:rPr kumimoji="1" lang="en-US" altLang="zh-CN" dirty="0"/>
              <a:t>1-4</a:t>
            </a:r>
            <a:r>
              <a:rPr kumimoji="1" lang="zh-CN" altLang="en-US" dirty="0"/>
              <a:t>直到当前</a:t>
            </a:r>
            <a:r>
              <a:rPr kumimoji="1" lang="en-US" altLang="zh-CN" dirty="0"/>
              <a:t>episode</a:t>
            </a:r>
            <a:r>
              <a:rPr kumimoji="1" lang="zh-CN" altLang="en-US" dirty="0"/>
              <a:t>结束</a:t>
            </a:r>
          </a:p>
        </p:txBody>
      </p:sp>
      <p:sp>
        <p:nvSpPr>
          <p:cNvPr id="6" name="文本框 5">
            <a:extLst>
              <a:ext uri="{FF2B5EF4-FFF2-40B4-BE49-F238E27FC236}">
                <a16:creationId xmlns:a16="http://schemas.microsoft.com/office/drawing/2014/main" id="{2B24111E-DA05-F94B-8962-A160DD16A086}"/>
              </a:ext>
            </a:extLst>
          </p:cNvPr>
          <p:cNvSpPr txBox="1"/>
          <p:nvPr/>
        </p:nvSpPr>
        <p:spPr>
          <a:xfrm>
            <a:off x="1600200" y="3268310"/>
            <a:ext cx="262054"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A47D6D65-AED4-A040-9D98-A945BF408AB1}"/>
              </a:ext>
            </a:extLst>
          </p:cNvPr>
          <p:cNvSpPr txBox="1"/>
          <p:nvPr/>
        </p:nvSpPr>
        <p:spPr>
          <a:xfrm>
            <a:off x="5644375" y="3915937"/>
            <a:ext cx="262054"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D93B24F6-AF70-0149-84C5-2D62EEEB3FF7}"/>
              </a:ext>
            </a:extLst>
          </p:cNvPr>
          <p:cNvSpPr txBox="1"/>
          <p:nvPr/>
        </p:nvSpPr>
        <p:spPr>
          <a:xfrm>
            <a:off x="3994337" y="4100603"/>
            <a:ext cx="262054"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C69056B7-9202-1A48-833F-EBFA63E55FC8}"/>
              </a:ext>
            </a:extLst>
          </p:cNvPr>
          <p:cNvSpPr txBox="1"/>
          <p:nvPr/>
        </p:nvSpPr>
        <p:spPr>
          <a:xfrm>
            <a:off x="5906429" y="4285269"/>
            <a:ext cx="262054"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14E3874C-8778-5043-819E-897D8829F9D3}"/>
              </a:ext>
            </a:extLst>
          </p:cNvPr>
          <p:cNvSpPr txBox="1"/>
          <p:nvPr/>
        </p:nvSpPr>
        <p:spPr>
          <a:xfrm>
            <a:off x="1698705" y="4504338"/>
            <a:ext cx="262054"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5CFD6FAD-E628-9840-8332-94BE34BB3BF3}"/>
              </a:ext>
            </a:extLst>
          </p:cNvPr>
          <p:cNvSpPr txBox="1"/>
          <p:nvPr/>
        </p:nvSpPr>
        <p:spPr>
          <a:xfrm>
            <a:off x="2430967" y="4667889"/>
            <a:ext cx="262054" cy="369332"/>
          </a:xfrm>
          <a:prstGeom prst="rect">
            <a:avLst/>
          </a:prstGeom>
          <a:noFill/>
        </p:spPr>
        <p:txBody>
          <a:bodyPr wrap="square" rtlCol="0">
            <a:spAutoFit/>
          </a:bodyPr>
          <a:lstStyle/>
          <a:p>
            <a:r>
              <a:rPr kumimoji="1" lang="en-US" altLang="zh-CN" dirty="0">
                <a:solidFill>
                  <a:srgbClr val="FF0000"/>
                </a:solidFill>
              </a:rPr>
              <a:t>5</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4ACCBF2C-B573-8841-BCDB-E787DF263AF7}"/>
              </a:ext>
            </a:extLst>
          </p:cNvPr>
          <p:cNvSpPr txBox="1"/>
          <p:nvPr/>
        </p:nvSpPr>
        <p:spPr>
          <a:xfrm>
            <a:off x="7961971" y="5037221"/>
            <a:ext cx="3854652" cy="369332"/>
          </a:xfrm>
          <a:prstGeom prst="rect">
            <a:avLst/>
          </a:prstGeom>
          <a:noFill/>
        </p:spPr>
        <p:txBody>
          <a:bodyPr wrap="square" rtlCol="0">
            <a:spAutoFit/>
          </a:bodyPr>
          <a:lstStyle/>
          <a:p>
            <a:r>
              <a:rPr kumimoji="1" lang="zh-CN" altLang="en-US" dirty="0">
                <a:solidFill>
                  <a:srgbClr val="FF0000"/>
                </a:solidFill>
              </a:rPr>
              <a:t>上面的</a:t>
            </a:r>
            <a:r>
              <a:rPr kumimoji="1" lang="en-US" altLang="zh-CN" dirty="0">
                <a:solidFill>
                  <a:srgbClr val="FF0000"/>
                </a:solidFill>
              </a:rPr>
              <a:t>0</a:t>
            </a:r>
            <a:r>
              <a:rPr kumimoji="1" lang="zh-CN" altLang="en-US" dirty="0">
                <a:solidFill>
                  <a:srgbClr val="FF0000"/>
                </a:solidFill>
              </a:rPr>
              <a:t>到</a:t>
            </a:r>
            <a:r>
              <a:rPr kumimoji="1" lang="en-US" altLang="zh-CN" dirty="0">
                <a:solidFill>
                  <a:srgbClr val="FF0000"/>
                </a:solidFill>
              </a:rPr>
              <a:t>5</a:t>
            </a:r>
            <a:r>
              <a:rPr kumimoji="1" lang="zh-CN" altLang="en-US" dirty="0">
                <a:solidFill>
                  <a:srgbClr val="FF0000"/>
                </a:solidFill>
              </a:rPr>
              <a:t>只是一个</a:t>
            </a:r>
            <a:r>
              <a:rPr kumimoji="1" lang="en-US" altLang="zh-CN" dirty="0">
                <a:solidFill>
                  <a:srgbClr val="FF0000"/>
                </a:solidFill>
              </a:rPr>
              <a:t>episode</a:t>
            </a:r>
          </a:p>
        </p:txBody>
      </p:sp>
    </p:spTree>
    <p:extLst>
      <p:ext uri="{BB962C8B-B14F-4D97-AF65-F5344CB8AC3E}">
        <p14:creationId xmlns:p14="http://schemas.microsoft.com/office/powerpoint/2010/main" val="2545488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1CCDD-FA95-D148-97C4-C2A7CD143658}"/>
              </a:ext>
            </a:extLst>
          </p:cNvPr>
          <p:cNvSpPr>
            <a:spLocks noGrp="1"/>
          </p:cNvSpPr>
          <p:nvPr>
            <p:ph type="title"/>
          </p:nvPr>
        </p:nvSpPr>
        <p:spPr>
          <a:xfrm>
            <a:off x="677334" y="208156"/>
            <a:ext cx="8596668" cy="1320800"/>
          </a:xfrm>
        </p:spPr>
        <p:txBody>
          <a:bodyPr/>
          <a:lstStyle/>
          <a:p>
            <a:r>
              <a:rPr kumimoji="1" lang="en-US" altLang="zh-CN" dirty="0">
                <a:solidFill>
                  <a:schemeClr val="tx1"/>
                </a:solidFill>
              </a:rPr>
              <a:t>q-learning</a:t>
            </a:r>
            <a:r>
              <a:rPr kumimoji="1" lang="zh-CN" altLang="en-US" dirty="0">
                <a:solidFill>
                  <a:schemeClr val="tx1"/>
                </a:solidFill>
              </a:rPr>
              <a:t>和</a:t>
            </a:r>
            <a:r>
              <a:rPr kumimoji="1" lang="en-US" altLang="zh-CN" dirty="0" err="1">
                <a:solidFill>
                  <a:schemeClr val="tx1"/>
                </a:solidFill>
              </a:rPr>
              <a:t>sarsa</a:t>
            </a:r>
            <a:r>
              <a:rPr kumimoji="1" lang="zh-CN" altLang="en-US" dirty="0">
                <a:solidFill>
                  <a:schemeClr val="tx1"/>
                </a:solidFill>
              </a:rPr>
              <a:t>的区别</a:t>
            </a:r>
          </a:p>
        </p:txBody>
      </p:sp>
      <p:sp>
        <p:nvSpPr>
          <p:cNvPr id="3" name="内容占位符 2">
            <a:extLst>
              <a:ext uri="{FF2B5EF4-FFF2-40B4-BE49-F238E27FC236}">
                <a16:creationId xmlns:a16="http://schemas.microsoft.com/office/drawing/2014/main" id="{DE254B81-0821-8D48-B783-D175261AB95B}"/>
              </a:ext>
            </a:extLst>
          </p:cNvPr>
          <p:cNvSpPr>
            <a:spLocks noGrp="1"/>
          </p:cNvSpPr>
          <p:nvPr>
            <p:ph idx="1"/>
          </p:nvPr>
        </p:nvSpPr>
        <p:spPr>
          <a:xfrm>
            <a:off x="576973" y="1528956"/>
            <a:ext cx="8596668" cy="3880773"/>
          </a:xfrm>
        </p:spPr>
        <p:txBody>
          <a:bodyPr>
            <a:normAutofit lnSpcReduction="10000"/>
          </a:bodyPr>
          <a:lstStyle/>
          <a:p>
            <a:r>
              <a:rPr kumimoji="1" lang="zh-CN" altLang="en-US" dirty="0"/>
              <a:t>其实对比两个公式就可以看到 两个算法最大的区别就在于更新</a:t>
            </a:r>
            <a:r>
              <a:rPr kumimoji="1" lang="en-US" altLang="zh-CN" dirty="0"/>
              <a:t>Q</a:t>
            </a:r>
            <a:r>
              <a:rPr kumimoji="1" lang="zh-CN" altLang="en-US" dirty="0"/>
              <a:t>值的那一步</a:t>
            </a:r>
            <a:endParaRPr kumimoji="1" lang="en-US" altLang="zh-CN" dirty="0"/>
          </a:p>
          <a:p>
            <a:r>
              <a:rPr kumimoji="1" lang="en-US" altLang="zh-CN" dirty="0" err="1"/>
              <a:t>sarsa</a:t>
            </a:r>
            <a:r>
              <a:rPr kumimoji="1" lang="zh-CN" altLang="en-US" dirty="0"/>
              <a:t>的更新是延迟一步的，会提前用当前的策略选好下一个动作，然后用这个动作的</a:t>
            </a:r>
            <a:r>
              <a:rPr kumimoji="1" lang="en-US" altLang="zh-CN" dirty="0"/>
              <a:t>Q</a:t>
            </a:r>
            <a:r>
              <a:rPr kumimoji="1" lang="zh-CN" altLang="en-US" dirty="0"/>
              <a:t>值来更新当前状态动作对的</a:t>
            </a:r>
            <a:r>
              <a:rPr kumimoji="1" lang="en-US" altLang="zh-CN" dirty="0"/>
              <a:t>Q</a:t>
            </a:r>
            <a:r>
              <a:rPr kumimoji="1" lang="zh-CN" altLang="en-US" dirty="0"/>
              <a:t>值，所以</a:t>
            </a:r>
            <a:r>
              <a:rPr kumimoji="1" lang="en-US" altLang="zh-CN" dirty="0" err="1"/>
              <a:t>sarsa</a:t>
            </a:r>
            <a:r>
              <a:rPr kumimoji="1" lang="zh-CN" altLang="en-US" dirty="0"/>
              <a:t>是一个 </a:t>
            </a:r>
            <a:r>
              <a:rPr kumimoji="1" lang="zh-CN" altLang="en-US" dirty="0">
                <a:solidFill>
                  <a:srgbClr val="FF0000"/>
                </a:solidFill>
              </a:rPr>
              <a:t>在线学习算法（</a:t>
            </a:r>
            <a:r>
              <a:rPr kumimoji="1" lang="en-US" altLang="zh-CN" dirty="0">
                <a:solidFill>
                  <a:srgbClr val="FF0000"/>
                </a:solidFill>
              </a:rPr>
              <a:t>on-policy</a:t>
            </a:r>
            <a:r>
              <a:rPr kumimoji="1" lang="zh-CN" altLang="en-US" dirty="0">
                <a:solidFill>
                  <a:srgbClr val="FF0000"/>
                </a:solidFill>
              </a:rPr>
              <a:t>）</a:t>
            </a:r>
            <a:r>
              <a:rPr kumimoji="1" lang="zh-CN" altLang="en-US" dirty="0"/>
              <a:t> 因为 学习的策略和互动的策略是一样的（其实就是</a:t>
            </a:r>
            <a:r>
              <a:rPr kumimoji="1" lang="en-US" altLang="zh-CN" dirty="0"/>
              <a:t>epsilon-greedy</a:t>
            </a:r>
            <a:r>
              <a:rPr kumimoji="1" lang="zh-CN" altLang="en-US" dirty="0"/>
              <a:t>）</a:t>
            </a:r>
            <a:endParaRPr kumimoji="1" lang="en-US" altLang="zh-CN" dirty="0"/>
          </a:p>
          <a:p>
            <a:r>
              <a:rPr kumimoji="1" lang="zh-CN" altLang="en-US" dirty="0"/>
              <a:t>而</a:t>
            </a:r>
            <a:r>
              <a:rPr kumimoji="1" lang="en-US" altLang="zh-CN" dirty="0"/>
              <a:t>q-learning</a:t>
            </a:r>
            <a:r>
              <a:rPr kumimoji="1" lang="zh-CN" altLang="en-US" dirty="0"/>
              <a:t>的更新是基于，下一个状态的最大值，也就是贪婪策略，所以</a:t>
            </a:r>
            <a:r>
              <a:rPr kumimoji="1" lang="en-US" altLang="zh-CN" dirty="0"/>
              <a:t>q-learning</a:t>
            </a:r>
            <a:r>
              <a:rPr kumimoji="1" lang="zh-CN" altLang="en-US" dirty="0"/>
              <a:t>是 </a:t>
            </a:r>
            <a:r>
              <a:rPr kumimoji="1" lang="zh-CN" altLang="en-US" dirty="0">
                <a:solidFill>
                  <a:srgbClr val="FF0000"/>
                </a:solidFill>
              </a:rPr>
              <a:t>离线学习算法 （</a:t>
            </a:r>
            <a:r>
              <a:rPr kumimoji="1" lang="en-US" altLang="zh-CN" dirty="0">
                <a:solidFill>
                  <a:srgbClr val="FF0000"/>
                </a:solidFill>
              </a:rPr>
              <a:t>off-policy</a:t>
            </a:r>
            <a:r>
              <a:rPr kumimoji="1" lang="zh-CN" altLang="en-US" dirty="0">
                <a:solidFill>
                  <a:srgbClr val="FF0000"/>
                </a:solidFill>
              </a:rPr>
              <a:t>） </a:t>
            </a:r>
            <a:r>
              <a:rPr kumimoji="1" lang="zh-CN" altLang="en-US" dirty="0"/>
              <a:t>因为 学习的策略是 贪婪策略，而互动的策略是 </a:t>
            </a:r>
            <a:r>
              <a:rPr kumimoji="1" lang="en-US" altLang="zh-CN" dirty="0"/>
              <a:t>epsilon-greedy</a:t>
            </a:r>
          </a:p>
          <a:p>
            <a:endParaRPr kumimoji="1" lang="en-US" altLang="zh-CN" dirty="0"/>
          </a:p>
          <a:p>
            <a:r>
              <a:rPr kumimoji="1" lang="zh-CN" altLang="en-US" dirty="0"/>
              <a:t>所以</a:t>
            </a:r>
            <a:r>
              <a:rPr kumimoji="1" lang="en-US" altLang="zh-CN" dirty="0" err="1"/>
              <a:t>sarsa</a:t>
            </a:r>
            <a:r>
              <a:rPr kumimoji="1" lang="zh-CN" altLang="en-US" dirty="0"/>
              <a:t>算法相对比较保守，因为有探索的那一部分，而</a:t>
            </a:r>
            <a:r>
              <a:rPr kumimoji="1" lang="en-US" altLang="zh-CN" dirty="0"/>
              <a:t>q-learning</a:t>
            </a:r>
            <a:r>
              <a:rPr kumimoji="1" lang="zh-CN" altLang="en-US" dirty="0"/>
              <a:t>算法比较激进，胆大。总的来说随着互动次数的增加，两个算法都会收敛于最优解，但是离线学习的效率更高，还有</a:t>
            </a:r>
            <a:r>
              <a:rPr kumimoji="1" lang="en-US" altLang="zh-CN" dirty="0"/>
              <a:t>DQN</a:t>
            </a:r>
            <a:r>
              <a:rPr kumimoji="1" lang="zh-CN" altLang="en-US" dirty="0"/>
              <a:t>也是基于</a:t>
            </a:r>
            <a:r>
              <a:rPr kumimoji="1" lang="en-US" altLang="zh-CN" dirty="0"/>
              <a:t>q-learning</a:t>
            </a:r>
            <a:r>
              <a:rPr kumimoji="1" lang="zh-CN" altLang="en-US" dirty="0"/>
              <a:t>的，所以相对于</a:t>
            </a:r>
            <a:r>
              <a:rPr kumimoji="1" lang="en-US" altLang="zh-CN" dirty="0" err="1"/>
              <a:t>sarsa</a:t>
            </a:r>
            <a:r>
              <a:rPr kumimoji="1" lang="zh-CN" altLang="en-US" dirty="0"/>
              <a:t>，</a:t>
            </a:r>
            <a:r>
              <a:rPr kumimoji="1" lang="en-US" altLang="zh-CN" dirty="0"/>
              <a:t>q-learning</a:t>
            </a:r>
            <a:r>
              <a:rPr kumimoji="1" lang="zh-CN" altLang="en-US" dirty="0"/>
              <a:t>更常用。</a:t>
            </a:r>
          </a:p>
        </p:txBody>
      </p:sp>
    </p:spTree>
    <p:extLst>
      <p:ext uri="{BB962C8B-B14F-4D97-AF65-F5344CB8AC3E}">
        <p14:creationId xmlns:p14="http://schemas.microsoft.com/office/powerpoint/2010/main" val="840933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2C82A-9875-044B-918C-2446F5444F5D}"/>
              </a:ext>
            </a:extLst>
          </p:cNvPr>
          <p:cNvSpPr>
            <a:spLocks noGrp="1"/>
          </p:cNvSpPr>
          <p:nvPr>
            <p:ph type="title"/>
          </p:nvPr>
        </p:nvSpPr>
        <p:spPr>
          <a:xfrm>
            <a:off x="677334" y="263912"/>
            <a:ext cx="8596668" cy="1320800"/>
          </a:xfrm>
        </p:spPr>
        <p:txBody>
          <a:bodyPr/>
          <a:lstStyle/>
          <a:p>
            <a:r>
              <a:rPr kumimoji="1" lang="zh-CN" altLang="en-US" dirty="0">
                <a:solidFill>
                  <a:schemeClr val="tx1"/>
                </a:solidFill>
              </a:rPr>
              <a:t>传统强化学习的弊端</a:t>
            </a:r>
          </a:p>
        </p:txBody>
      </p:sp>
      <p:sp>
        <p:nvSpPr>
          <p:cNvPr id="3" name="内容占位符 2">
            <a:extLst>
              <a:ext uri="{FF2B5EF4-FFF2-40B4-BE49-F238E27FC236}">
                <a16:creationId xmlns:a16="http://schemas.microsoft.com/office/drawing/2014/main" id="{671E71A1-3D2B-0D41-8325-B91796585809}"/>
              </a:ext>
            </a:extLst>
          </p:cNvPr>
          <p:cNvSpPr>
            <a:spLocks noGrp="1"/>
          </p:cNvSpPr>
          <p:nvPr>
            <p:ph idx="1"/>
          </p:nvPr>
        </p:nvSpPr>
        <p:spPr>
          <a:xfrm>
            <a:off x="677334" y="1268491"/>
            <a:ext cx="9659846" cy="5388787"/>
          </a:xfrm>
        </p:spPr>
        <p:txBody>
          <a:bodyPr/>
          <a:lstStyle/>
          <a:p>
            <a:r>
              <a:rPr kumimoji="1" lang="zh-CN" altLang="en-US" dirty="0"/>
              <a:t>传统强化学习只能用于离散的状态和动作，当遇到连续的状态空间和动作空间就没办法了。</a:t>
            </a:r>
            <a:endParaRPr kumimoji="1" lang="en-US" altLang="zh-CN" dirty="0"/>
          </a:p>
          <a:p>
            <a:r>
              <a:rPr kumimoji="1" lang="zh-CN" altLang="en-US" dirty="0"/>
              <a:t>以</a:t>
            </a:r>
            <a:r>
              <a:rPr kumimoji="1" lang="en-US" altLang="zh-CN" dirty="0"/>
              <a:t>q-learning</a:t>
            </a:r>
            <a:r>
              <a:rPr kumimoji="1" lang="zh-CN" altLang="en-US" dirty="0"/>
              <a:t>举例，最终算法会构建一个</a:t>
            </a:r>
            <a:r>
              <a:rPr kumimoji="1" lang="en-US" altLang="zh-CN" dirty="0"/>
              <a:t>q-table</a:t>
            </a:r>
            <a:r>
              <a:rPr kumimoji="1" lang="zh-CN" altLang="en-US" dirty="0"/>
              <a:t>用来记录每一个状态和该状态对应的动作关系表，像这样（初始化成</a:t>
            </a:r>
            <a:r>
              <a:rPr kumimoji="1" lang="en-US" altLang="zh-CN" dirty="0"/>
              <a:t>0</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随着互动的次数增加，然后智能体根据</a:t>
            </a:r>
            <a:r>
              <a:rPr kumimoji="1" lang="en-US" altLang="zh-CN" dirty="0"/>
              <a:t>q-learning</a:t>
            </a:r>
            <a:r>
              <a:rPr kumimoji="1" lang="zh-CN" altLang="en-US" dirty="0"/>
              <a:t>决定策略，</a:t>
            </a:r>
            <a:r>
              <a:rPr kumimoji="1" lang="en-US" altLang="zh-CN" dirty="0"/>
              <a:t>q-table</a:t>
            </a:r>
            <a:r>
              <a:rPr kumimoji="1" lang="zh-CN" altLang="en-US" dirty="0"/>
              <a:t>就会变成这样：</a:t>
            </a:r>
            <a:endParaRPr kumimoji="1" lang="en-US" altLang="zh-CN" dirty="0"/>
          </a:p>
          <a:p>
            <a:endParaRPr kumimoji="1" lang="en-US" altLang="zh-CN" dirty="0"/>
          </a:p>
          <a:p>
            <a:endParaRPr kumimoji="1" lang="en-US" altLang="zh-CN" dirty="0"/>
          </a:p>
          <a:p>
            <a:endParaRPr kumimoji="1" lang="en-US" altLang="zh-CN" dirty="0"/>
          </a:p>
          <a:p>
            <a:r>
              <a:rPr kumimoji="1" lang="zh-CN" altLang="en-US" dirty="0"/>
              <a:t>哪怕状态和动作仍然是离散的，但当状态空间和动作空间越来越大，可以想象这个</a:t>
            </a:r>
            <a:r>
              <a:rPr kumimoji="1" lang="en-US" altLang="zh-CN" dirty="0"/>
              <a:t>q-table</a:t>
            </a:r>
            <a:r>
              <a:rPr kumimoji="1" lang="zh-CN" altLang="en-US" dirty="0"/>
              <a:t>会变得非常大，更新学习速度会变得非常慢，更何况当是状态和动作是</a:t>
            </a:r>
            <a:r>
              <a:rPr kumimoji="1" lang="zh-CN" altLang="en-US" dirty="0">
                <a:solidFill>
                  <a:srgbClr val="FF0000"/>
                </a:solidFill>
              </a:rPr>
              <a:t>连续</a:t>
            </a:r>
            <a:r>
              <a:rPr kumimoji="1" lang="zh-CN" altLang="en-US" dirty="0"/>
              <a:t>的，因为就是无限的状态和动作数量了，就无法用有限的</a:t>
            </a:r>
            <a:r>
              <a:rPr kumimoji="1" lang="en-US" altLang="zh-CN" dirty="0"/>
              <a:t>q-table</a:t>
            </a:r>
            <a:r>
              <a:rPr kumimoji="1" lang="zh-CN" altLang="en-US" dirty="0"/>
              <a:t>去记录了</a:t>
            </a:r>
            <a:endParaRPr kumimoji="1" lang="en-US" altLang="zh-CN" dirty="0"/>
          </a:p>
          <a:p>
            <a:r>
              <a:rPr kumimoji="1" lang="zh-CN" altLang="en-US" dirty="0"/>
              <a:t>所以接下去就要祭出 </a:t>
            </a:r>
            <a:r>
              <a:rPr kumimoji="1" lang="zh-CN" altLang="en-US" dirty="0">
                <a:solidFill>
                  <a:srgbClr val="FF0000"/>
                </a:solidFill>
              </a:rPr>
              <a:t>深度强化学习 </a:t>
            </a:r>
            <a:r>
              <a:rPr kumimoji="1" lang="zh-CN" altLang="en-US" dirty="0"/>
              <a:t>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C5FAA984-7F0D-3340-9298-B65673EFDC3E}"/>
              </a:ext>
            </a:extLst>
          </p:cNvPr>
          <p:cNvPicPr>
            <a:picLocks noChangeAspect="1"/>
          </p:cNvPicPr>
          <p:nvPr/>
        </p:nvPicPr>
        <p:blipFill>
          <a:blip r:embed="rId2"/>
          <a:stretch>
            <a:fillRect/>
          </a:stretch>
        </p:blipFill>
        <p:spPr>
          <a:xfrm>
            <a:off x="1164838" y="2320847"/>
            <a:ext cx="4152900" cy="1257300"/>
          </a:xfrm>
          <a:prstGeom prst="rect">
            <a:avLst/>
          </a:prstGeom>
        </p:spPr>
      </p:pic>
      <p:pic>
        <p:nvPicPr>
          <p:cNvPr id="6" name="图片 5">
            <a:extLst>
              <a:ext uri="{FF2B5EF4-FFF2-40B4-BE49-F238E27FC236}">
                <a16:creationId xmlns:a16="http://schemas.microsoft.com/office/drawing/2014/main" id="{1431E2BF-7270-554F-88FA-EE85C69558F9}"/>
              </a:ext>
            </a:extLst>
          </p:cNvPr>
          <p:cNvPicPr>
            <a:picLocks noChangeAspect="1"/>
          </p:cNvPicPr>
          <p:nvPr/>
        </p:nvPicPr>
        <p:blipFill>
          <a:blip r:embed="rId3"/>
          <a:stretch>
            <a:fillRect/>
          </a:stretch>
        </p:blipFill>
        <p:spPr>
          <a:xfrm>
            <a:off x="1164838" y="3934696"/>
            <a:ext cx="4178300" cy="1295400"/>
          </a:xfrm>
          <a:prstGeom prst="rect">
            <a:avLst/>
          </a:prstGeom>
        </p:spPr>
      </p:pic>
      <p:sp>
        <p:nvSpPr>
          <p:cNvPr id="7" name="矩形 6">
            <a:extLst>
              <a:ext uri="{FF2B5EF4-FFF2-40B4-BE49-F238E27FC236}">
                <a16:creationId xmlns:a16="http://schemas.microsoft.com/office/drawing/2014/main" id="{2B374EE2-5262-7443-A5A2-E4237D9CA7D3}"/>
              </a:ext>
            </a:extLst>
          </p:cNvPr>
          <p:cNvSpPr/>
          <p:nvPr/>
        </p:nvSpPr>
        <p:spPr>
          <a:xfrm>
            <a:off x="2163333" y="4760061"/>
            <a:ext cx="685801" cy="21111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a:extLst>
              <a:ext uri="{FF2B5EF4-FFF2-40B4-BE49-F238E27FC236}">
                <a16:creationId xmlns:a16="http://schemas.microsoft.com/office/drawing/2014/main" id="{4AC97713-9B3F-724E-ABF8-B5EB72BDBD0A}"/>
              </a:ext>
            </a:extLst>
          </p:cNvPr>
          <p:cNvSpPr/>
          <p:nvPr/>
        </p:nvSpPr>
        <p:spPr>
          <a:xfrm>
            <a:off x="2163335" y="4147014"/>
            <a:ext cx="685801" cy="21111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A73309A7-75F6-5244-B888-935EE4D1A395}"/>
              </a:ext>
            </a:extLst>
          </p:cNvPr>
          <p:cNvSpPr/>
          <p:nvPr/>
        </p:nvSpPr>
        <p:spPr>
          <a:xfrm>
            <a:off x="2163334" y="4371278"/>
            <a:ext cx="685801" cy="21111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4F631530-AD7D-3D49-BFDA-D269A4D21C1D}"/>
              </a:ext>
            </a:extLst>
          </p:cNvPr>
          <p:cNvSpPr/>
          <p:nvPr/>
        </p:nvSpPr>
        <p:spPr>
          <a:xfrm>
            <a:off x="4631937" y="4548943"/>
            <a:ext cx="685801" cy="21111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文本框 10">
            <a:extLst>
              <a:ext uri="{FF2B5EF4-FFF2-40B4-BE49-F238E27FC236}">
                <a16:creationId xmlns:a16="http://schemas.microsoft.com/office/drawing/2014/main" id="{01AF25DE-105C-B346-802F-1A187701DB0B}"/>
              </a:ext>
            </a:extLst>
          </p:cNvPr>
          <p:cNvSpPr txBox="1"/>
          <p:nvPr/>
        </p:nvSpPr>
        <p:spPr>
          <a:xfrm>
            <a:off x="5398894" y="4786513"/>
            <a:ext cx="5659935" cy="369332"/>
          </a:xfrm>
          <a:prstGeom prst="rect">
            <a:avLst/>
          </a:prstGeom>
          <a:noFill/>
        </p:spPr>
        <p:txBody>
          <a:bodyPr wrap="square" rtlCol="0">
            <a:spAutoFit/>
          </a:bodyPr>
          <a:lstStyle/>
          <a:p>
            <a:r>
              <a:rPr kumimoji="1" lang="zh-CN" altLang="en-US" dirty="0"/>
              <a:t>假设状态</a:t>
            </a:r>
            <a:r>
              <a:rPr kumimoji="1" lang="en-US" altLang="zh-CN" dirty="0"/>
              <a:t>5</a:t>
            </a:r>
            <a:r>
              <a:rPr kumimoji="1" lang="zh-CN" altLang="en-US" dirty="0"/>
              <a:t>是最终状态，所以对应的动作值都是</a:t>
            </a:r>
            <a:r>
              <a:rPr kumimoji="1" lang="en-US" altLang="zh-CN" dirty="0"/>
              <a:t>0</a:t>
            </a:r>
            <a:endParaRPr kumimoji="1" lang="zh-CN" altLang="en-US" dirty="0"/>
          </a:p>
        </p:txBody>
      </p:sp>
    </p:spTree>
    <p:extLst>
      <p:ext uri="{BB962C8B-B14F-4D97-AF65-F5344CB8AC3E}">
        <p14:creationId xmlns:p14="http://schemas.microsoft.com/office/powerpoint/2010/main" val="3986888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39E05-3831-1246-BD3D-CC073BD8D7A4}"/>
              </a:ext>
            </a:extLst>
          </p:cNvPr>
          <p:cNvSpPr>
            <a:spLocks noGrp="1"/>
          </p:cNvSpPr>
          <p:nvPr>
            <p:ph type="title"/>
          </p:nvPr>
        </p:nvSpPr>
        <p:spPr>
          <a:xfrm>
            <a:off x="677334" y="252761"/>
            <a:ext cx="8596668" cy="1320800"/>
          </a:xfrm>
        </p:spPr>
        <p:txBody>
          <a:bodyPr/>
          <a:lstStyle/>
          <a:p>
            <a:r>
              <a:rPr kumimoji="1" lang="zh-CN" altLang="en-US" dirty="0">
                <a:solidFill>
                  <a:schemeClr val="tx1"/>
                </a:solidFill>
              </a:rPr>
              <a:t>其他资料</a:t>
            </a:r>
          </a:p>
        </p:txBody>
      </p:sp>
      <p:sp>
        <p:nvSpPr>
          <p:cNvPr id="3" name="内容占位符 2">
            <a:extLst>
              <a:ext uri="{FF2B5EF4-FFF2-40B4-BE49-F238E27FC236}">
                <a16:creationId xmlns:a16="http://schemas.microsoft.com/office/drawing/2014/main" id="{1143E60C-AC1A-D14E-AB5E-C3185090568B}"/>
              </a:ext>
            </a:extLst>
          </p:cNvPr>
          <p:cNvSpPr>
            <a:spLocks noGrp="1"/>
          </p:cNvSpPr>
          <p:nvPr>
            <p:ph idx="1"/>
          </p:nvPr>
        </p:nvSpPr>
        <p:spPr>
          <a:xfrm>
            <a:off x="677334" y="1703389"/>
            <a:ext cx="8596668" cy="3880773"/>
          </a:xfrm>
        </p:spPr>
        <p:txBody>
          <a:bodyPr/>
          <a:lstStyle/>
          <a:p>
            <a:r>
              <a:rPr kumimoji="1" lang="en" altLang="zh-CN" dirty="0">
                <a:hlinkClick r:id="rId2"/>
              </a:rPr>
              <a:t>https://github.com/namxedoc/simplerl4j.git</a:t>
            </a:r>
            <a:r>
              <a:rPr kumimoji="1" lang="en" altLang="zh-CN" dirty="0"/>
              <a:t>   </a:t>
            </a:r>
            <a:r>
              <a:rPr kumimoji="1" lang="zh-CN" altLang="en-US" dirty="0"/>
              <a:t>传统强化学习 简单的</a:t>
            </a:r>
            <a:r>
              <a:rPr kumimoji="1" lang="en-US" altLang="zh-CN" dirty="0"/>
              <a:t>java</a:t>
            </a:r>
            <a:r>
              <a:rPr kumimoji="1" lang="zh-CN" altLang="en-US" dirty="0"/>
              <a:t>实现</a:t>
            </a:r>
            <a:endParaRPr kumimoji="1" lang="en" altLang="zh-CN" dirty="0"/>
          </a:p>
          <a:p>
            <a:r>
              <a:rPr kumimoji="1" lang="en" altLang="zh-CN" dirty="0">
                <a:hlinkClick r:id="rId3"/>
              </a:rPr>
              <a:t>https://github.com/namxedoc/RLs.gi</a:t>
            </a:r>
            <a:r>
              <a:rPr kumimoji="1" lang="en-US" altLang="zh-CN" dirty="0">
                <a:hlinkClick r:id="rId3"/>
              </a:rPr>
              <a:t>t</a:t>
            </a:r>
            <a:r>
              <a:rPr kumimoji="1" lang="zh-CN" altLang="en-US" dirty="0"/>
              <a:t>   强化学习</a:t>
            </a:r>
            <a:r>
              <a:rPr kumimoji="1" lang="en-US" altLang="zh-CN" dirty="0"/>
              <a:t>gym</a:t>
            </a:r>
            <a:r>
              <a:rPr kumimoji="1" lang="zh-CN" altLang="en-US" dirty="0"/>
              <a:t>环境 简单的</a:t>
            </a:r>
            <a:r>
              <a:rPr kumimoji="1" lang="en-US" altLang="zh-CN" dirty="0"/>
              <a:t>python</a:t>
            </a:r>
            <a:r>
              <a:rPr kumimoji="1" lang="zh-CN" altLang="en-US" dirty="0"/>
              <a:t>实现</a:t>
            </a:r>
            <a:endParaRPr kumimoji="1" lang="en" altLang="zh-CN" dirty="0"/>
          </a:p>
          <a:p>
            <a:endParaRPr kumimoji="1" lang="zh-CN" altLang="en-US" dirty="0"/>
          </a:p>
        </p:txBody>
      </p:sp>
    </p:spTree>
    <p:extLst>
      <p:ext uri="{BB962C8B-B14F-4D97-AF65-F5344CB8AC3E}">
        <p14:creationId xmlns:p14="http://schemas.microsoft.com/office/powerpoint/2010/main" val="1418257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6A9C775-6C1D-F940-912C-9C5859A9BBE6}"/>
              </a:ext>
            </a:extLst>
          </p:cNvPr>
          <p:cNvSpPr/>
          <p:nvPr/>
        </p:nvSpPr>
        <p:spPr>
          <a:xfrm>
            <a:off x="3403191" y="2666252"/>
            <a:ext cx="5406271" cy="1200329"/>
          </a:xfrm>
          <a:prstGeom prst="rect">
            <a:avLst/>
          </a:prstGeom>
          <a:noFill/>
        </p:spPr>
        <p:txBody>
          <a:bodyPr wrap="square" lIns="91440" tIns="45720" rIns="91440" bIns="45720">
            <a:spAutoFit/>
          </a:bodyPr>
          <a:lstStyle/>
          <a:p>
            <a:pPr algn="ctr"/>
            <a:r>
              <a:rPr lang="zh-CN" altLang="en-US" sz="7200" b="0" cap="none" spc="0" dirty="0">
                <a:ln w="0"/>
                <a:solidFill>
                  <a:schemeClr val="tx1"/>
                </a:solidFill>
                <a:effectLst>
                  <a:outerShdw blurRad="38100" dist="19050" dir="2700000" algn="tl" rotWithShape="0">
                    <a:schemeClr val="dk1">
                      <a:alpha val="40000"/>
                    </a:schemeClr>
                  </a:outerShdw>
                </a:effectLst>
              </a:rPr>
              <a:t>谢谢！～</a:t>
            </a:r>
          </a:p>
        </p:txBody>
      </p:sp>
    </p:spTree>
    <p:extLst>
      <p:ext uri="{BB962C8B-B14F-4D97-AF65-F5344CB8AC3E}">
        <p14:creationId xmlns:p14="http://schemas.microsoft.com/office/powerpoint/2010/main" val="332577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A0D820-683D-B343-BD36-C157945C80E9}"/>
              </a:ext>
            </a:extLst>
          </p:cNvPr>
          <p:cNvSpPr txBox="1"/>
          <p:nvPr/>
        </p:nvSpPr>
        <p:spPr>
          <a:xfrm>
            <a:off x="795867" y="619761"/>
            <a:ext cx="3369733" cy="923330"/>
          </a:xfrm>
          <a:prstGeom prst="rect">
            <a:avLst/>
          </a:prstGeom>
          <a:noFill/>
        </p:spPr>
        <p:txBody>
          <a:bodyPr wrap="square" rtlCol="0">
            <a:spAutoFit/>
          </a:bodyPr>
          <a:lstStyle/>
          <a:p>
            <a:r>
              <a:rPr lang="en" altLang="zh-CN" b="1" dirty="0"/>
              <a:t>Policy-based</a:t>
            </a:r>
          </a:p>
          <a:p>
            <a:r>
              <a:rPr lang="zh-CN" altLang="en" b="1" dirty="0"/>
              <a:t>比如</a:t>
            </a:r>
            <a:r>
              <a:rPr lang="en" altLang="zh-CN" dirty="0"/>
              <a:t>Policy </a:t>
            </a:r>
            <a:r>
              <a:rPr lang="en" altLang="zh-CN" dirty="0" err="1"/>
              <a:t>Grandient</a:t>
            </a:r>
            <a:r>
              <a:rPr lang="zh-CN" altLang="en-US" dirty="0"/>
              <a:t>（这个算法属于深度强化学习）</a:t>
            </a:r>
            <a:r>
              <a:rPr lang="zh-CN" altLang="en-US" b="1" dirty="0"/>
              <a:t>等</a:t>
            </a:r>
            <a:endParaRPr lang="en" altLang="zh-CN" b="1" dirty="0"/>
          </a:p>
        </p:txBody>
      </p:sp>
      <p:sp>
        <p:nvSpPr>
          <p:cNvPr id="5" name="文本框 4">
            <a:extLst>
              <a:ext uri="{FF2B5EF4-FFF2-40B4-BE49-F238E27FC236}">
                <a16:creationId xmlns:a16="http://schemas.microsoft.com/office/drawing/2014/main" id="{658E08EA-D8AF-FD47-9054-39CCBB16B421}"/>
              </a:ext>
            </a:extLst>
          </p:cNvPr>
          <p:cNvSpPr txBox="1"/>
          <p:nvPr/>
        </p:nvSpPr>
        <p:spPr>
          <a:xfrm>
            <a:off x="5572568" y="619761"/>
            <a:ext cx="2834832" cy="1200329"/>
          </a:xfrm>
          <a:prstGeom prst="rect">
            <a:avLst/>
          </a:prstGeom>
          <a:noFill/>
        </p:spPr>
        <p:txBody>
          <a:bodyPr wrap="square" rtlCol="0">
            <a:spAutoFit/>
          </a:bodyPr>
          <a:lstStyle/>
          <a:p>
            <a:r>
              <a:rPr lang="en" altLang="zh-CN" b="1" dirty="0"/>
              <a:t>Value-based</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4FA20C7E-EF95-B549-A588-C898D5FF7C3C}"/>
              </a:ext>
            </a:extLst>
          </p:cNvPr>
          <p:cNvPicPr>
            <a:picLocks noChangeAspect="1"/>
          </p:cNvPicPr>
          <p:nvPr/>
        </p:nvPicPr>
        <p:blipFill>
          <a:blip r:embed="rId2"/>
          <a:stretch>
            <a:fillRect/>
          </a:stretch>
        </p:blipFill>
        <p:spPr>
          <a:xfrm>
            <a:off x="1054100" y="1663700"/>
            <a:ext cx="8255000" cy="4622800"/>
          </a:xfrm>
          <a:prstGeom prst="rect">
            <a:avLst/>
          </a:prstGeom>
        </p:spPr>
      </p:pic>
    </p:spTree>
    <p:extLst>
      <p:ext uri="{BB962C8B-B14F-4D97-AF65-F5344CB8AC3E}">
        <p14:creationId xmlns:p14="http://schemas.microsoft.com/office/powerpoint/2010/main" val="184129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9308FF-49F7-5B4F-BA62-34625C721C98}"/>
              </a:ext>
            </a:extLst>
          </p:cNvPr>
          <p:cNvSpPr txBox="1"/>
          <p:nvPr/>
        </p:nvSpPr>
        <p:spPr>
          <a:xfrm>
            <a:off x="795867" y="619761"/>
            <a:ext cx="3369733" cy="646331"/>
          </a:xfrm>
          <a:prstGeom prst="rect">
            <a:avLst/>
          </a:prstGeom>
          <a:noFill/>
        </p:spPr>
        <p:txBody>
          <a:bodyPr wrap="square" rtlCol="0">
            <a:spAutoFit/>
          </a:bodyPr>
          <a:lstStyle/>
          <a:p>
            <a:r>
              <a:rPr lang="zh-CN" altLang="en-US" b="1" dirty="0"/>
              <a:t>回合更新</a:t>
            </a:r>
            <a:endParaRPr lang="en-US" altLang="zh-CN" b="1" dirty="0"/>
          </a:p>
          <a:p>
            <a:r>
              <a:rPr lang="zh-CN" altLang="en-US" b="1" dirty="0"/>
              <a:t>比如 蒙特卡洛方法</a:t>
            </a:r>
            <a:endParaRPr lang="en" altLang="zh-CN" b="1" dirty="0"/>
          </a:p>
        </p:txBody>
      </p:sp>
      <p:sp>
        <p:nvSpPr>
          <p:cNvPr id="5" name="文本框 4">
            <a:extLst>
              <a:ext uri="{FF2B5EF4-FFF2-40B4-BE49-F238E27FC236}">
                <a16:creationId xmlns:a16="http://schemas.microsoft.com/office/drawing/2014/main" id="{5407D60D-B4D5-0743-9CE5-4BD17D54B851}"/>
              </a:ext>
            </a:extLst>
          </p:cNvPr>
          <p:cNvSpPr txBox="1"/>
          <p:nvPr/>
        </p:nvSpPr>
        <p:spPr>
          <a:xfrm>
            <a:off x="5572568" y="619761"/>
            <a:ext cx="2834832" cy="1200329"/>
          </a:xfrm>
          <a:prstGeom prst="rect">
            <a:avLst/>
          </a:prstGeom>
          <a:noFill/>
        </p:spPr>
        <p:txBody>
          <a:bodyPr wrap="square" rtlCol="0">
            <a:spAutoFit/>
          </a:bodyPr>
          <a:lstStyle/>
          <a:p>
            <a:r>
              <a:rPr lang="zh-CN" altLang="en" b="1" dirty="0"/>
              <a:t>单步</a:t>
            </a:r>
            <a:r>
              <a:rPr lang="zh-CN" altLang="en-US" b="1" dirty="0"/>
              <a:t>更新</a:t>
            </a:r>
            <a:endParaRPr lang="en" altLang="zh-CN" b="1" dirty="0"/>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66958F90-25C5-EC4C-882E-7DD452F79163}"/>
              </a:ext>
            </a:extLst>
          </p:cNvPr>
          <p:cNvPicPr>
            <a:picLocks noChangeAspect="1"/>
          </p:cNvPicPr>
          <p:nvPr/>
        </p:nvPicPr>
        <p:blipFill>
          <a:blip r:embed="rId2"/>
          <a:stretch>
            <a:fillRect/>
          </a:stretch>
        </p:blipFill>
        <p:spPr>
          <a:xfrm>
            <a:off x="795867" y="1397000"/>
            <a:ext cx="8458200" cy="4764786"/>
          </a:xfrm>
          <a:prstGeom prst="rect">
            <a:avLst/>
          </a:prstGeom>
        </p:spPr>
      </p:pic>
    </p:spTree>
    <p:extLst>
      <p:ext uri="{BB962C8B-B14F-4D97-AF65-F5344CB8AC3E}">
        <p14:creationId xmlns:p14="http://schemas.microsoft.com/office/powerpoint/2010/main" val="232184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4723B-25E5-BD47-91C3-0F3CE9654D11}"/>
              </a:ext>
            </a:extLst>
          </p:cNvPr>
          <p:cNvSpPr txBox="1"/>
          <p:nvPr/>
        </p:nvSpPr>
        <p:spPr>
          <a:xfrm>
            <a:off x="795867" y="619761"/>
            <a:ext cx="3369733" cy="646331"/>
          </a:xfrm>
          <a:prstGeom prst="rect">
            <a:avLst/>
          </a:prstGeom>
          <a:noFill/>
        </p:spPr>
        <p:txBody>
          <a:bodyPr wrap="square" rtlCol="0">
            <a:spAutoFit/>
          </a:bodyPr>
          <a:lstStyle/>
          <a:p>
            <a:r>
              <a:rPr lang="zh-CN" altLang="en-US" b="1" dirty="0"/>
              <a:t>在线学习</a:t>
            </a:r>
            <a:endParaRPr lang="en-US" altLang="zh-CN" b="1" dirty="0"/>
          </a:p>
          <a:p>
            <a:r>
              <a:rPr lang="zh-CN" altLang="en-US" b="1" dirty="0"/>
              <a:t>比如 </a:t>
            </a:r>
            <a:r>
              <a:rPr lang="en-US" altLang="zh-CN" b="1" dirty="0" err="1"/>
              <a:t>sarsa</a:t>
            </a:r>
            <a:r>
              <a:rPr lang="zh-CN" altLang="en-US" b="1" dirty="0"/>
              <a:t>等</a:t>
            </a:r>
            <a:endParaRPr lang="en" altLang="zh-CN" b="1" dirty="0"/>
          </a:p>
        </p:txBody>
      </p:sp>
      <p:sp>
        <p:nvSpPr>
          <p:cNvPr id="5" name="文本框 4">
            <a:extLst>
              <a:ext uri="{FF2B5EF4-FFF2-40B4-BE49-F238E27FC236}">
                <a16:creationId xmlns:a16="http://schemas.microsoft.com/office/drawing/2014/main" id="{830139F0-1F2F-554C-A33F-F27BDFA34D8B}"/>
              </a:ext>
            </a:extLst>
          </p:cNvPr>
          <p:cNvSpPr txBox="1"/>
          <p:nvPr/>
        </p:nvSpPr>
        <p:spPr>
          <a:xfrm>
            <a:off x="5572568" y="619761"/>
            <a:ext cx="2834832" cy="1200329"/>
          </a:xfrm>
          <a:prstGeom prst="rect">
            <a:avLst/>
          </a:prstGeom>
          <a:noFill/>
        </p:spPr>
        <p:txBody>
          <a:bodyPr wrap="square" rtlCol="0">
            <a:spAutoFit/>
          </a:bodyPr>
          <a:lstStyle/>
          <a:p>
            <a:r>
              <a:rPr lang="zh-CN" altLang="en-US" b="1" dirty="0"/>
              <a:t>离线学习</a:t>
            </a:r>
            <a:endParaRPr lang="en" altLang="zh-CN" b="1" dirty="0"/>
          </a:p>
          <a:p>
            <a:r>
              <a:rPr lang="zh-CN" altLang="en" b="1" dirty="0"/>
              <a:t>比如</a:t>
            </a:r>
            <a:r>
              <a:rPr lang="zh-CN" altLang="en-US" b="1" dirty="0"/>
              <a:t> </a:t>
            </a:r>
            <a:r>
              <a:rPr lang="en-US" altLang="zh-CN" b="1" dirty="0"/>
              <a:t>q-learning</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107FBD43-1871-914A-808E-A84C2800FCE8}"/>
              </a:ext>
            </a:extLst>
          </p:cNvPr>
          <p:cNvPicPr>
            <a:picLocks noChangeAspect="1"/>
          </p:cNvPicPr>
          <p:nvPr/>
        </p:nvPicPr>
        <p:blipFill>
          <a:blip r:embed="rId2"/>
          <a:stretch>
            <a:fillRect/>
          </a:stretch>
        </p:blipFill>
        <p:spPr>
          <a:xfrm>
            <a:off x="795867" y="1479550"/>
            <a:ext cx="8597900" cy="4829154"/>
          </a:xfrm>
          <a:prstGeom prst="rect">
            <a:avLst/>
          </a:prstGeom>
        </p:spPr>
      </p:pic>
    </p:spTree>
    <p:extLst>
      <p:ext uri="{BB962C8B-B14F-4D97-AF65-F5344CB8AC3E}">
        <p14:creationId xmlns:p14="http://schemas.microsoft.com/office/powerpoint/2010/main" val="65936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8BD90-F61E-4843-94D8-6F5AFA14FDFA}"/>
              </a:ext>
            </a:extLst>
          </p:cNvPr>
          <p:cNvSpPr>
            <a:spLocks noGrp="1"/>
          </p:cNvSpPr>
          <p:nvPr>
            <p:ph type="title"/>
          </p:nvPr>
        </p:nvSpPr>
        <p:spPr>
          <a:noFill/>
        </p:spPr>
        <p:txBody>
          <a:bodyPr/>
          <a:lstStyle/>
          <a:p>
            <a:r>
              <a:rPr kumimoji="1" lang="zh-CN" altLang="en-US" dirty="0">
                <a:solidFill>
                  <a:schemeClr val="tx1"/>
                </a:solidFill>
              </a:rPr>
              <a:t>小总结</a:t>
            </a:r>
          </a:p>
        </p:txBody>
      </p:sp>
      <p:sp>
        <p:nvSpPr>
          <p:cNvPr id="3" name="内容占位符 2">
            <a:extLst>
              <a:ext uri="{FF2B5EF4-FFF2-40B4-BE49-F238E27FC236}">
                <a16:creationId xmlns:a16="http://schemas.microsoft.com/office/drawing/2014/main" id="{51B7ECAD-3294-3745-868A-2CD20921EF06}"/>
              </a:ext>
            </a:extLst>
          </p:cNvPr>
          <p:cNvSpPr>
            <a:spLocks noGrp="1"/>
          </p:cNvSpPr>
          <p:nvPr>
            <p:ph idx="1"/>
          </p:nvPr>
        </p:nvSpPr>
        <p:spPr>
          <a:xfrm>
            <a:off x="677334" y="1563689"/>
            <a:ext cx="8596668" cy="3880773"/>
          </a:xfrm>
        </p:spPr>
        <p:txBody>
          <a:bodyPr>
            <a:noAutofit/>
          </a:bodyPr>
          <a:lstStyle/>
          <a:p>
            <a:r>
              <a:rPr kumimoji="1" lang="zh-CN" altLang="en-US" sz="2400" dirty="0"/>
              <a:t>我们以打游戏举例的话：</a:t>
            </a:r>
            <a:endParaRPr kumimoji="1" lang="en-US" altLang="zh-CN" sz="2400" dirty="0"/>
          </a:p>
          <a:p>
            <a:r>
              <a:rPr kumimoji="1" lang="zh-CN" altLang="en-US" sz="2400" dirty="0"/>
              <a:t>模型已知</a:t>
            </a:r>
            <a:r>
              <a:rPr kumimoji="1" lang="en-US" altLang="zh-CN" sz="2400" dirty="0"/>
              <a:t>-</a:t>
            </a:r>
            <a:r>
              <a:rPr kumimoji="1" lang="zh-CN" altLang="en-US" sz="2400" dirty="0"/>
              <a:t>动态规划 就是玩游戏前就获得了游戏的完整攻略，是先研究攻略，然后再玩游戏的一种算法</a:t>
            </a:r>
            <a:endParaRPr kumimoji="1" lang="en-US" altLang="zh-CN" sz="2400" dirty="0"/>
          </a:p>
          <a:p>
            <a:r>
              <a:rPr kumimoji="1" lang="zh-CN" altLang="en-US" sz="2400" dirty="0"/>
              <a:t>模型未知</a:t>
            </a:r>
            <a:r>
              <a:rPr kumimoji="1" lang="en-US" altLang="zh-CN" sz="2400" dirty="0"/>
              <a:t>-</a:t>
            </a:r>
            <a:r>
              <a:rPr kumimoji="1" lang="zh-CN" altLang="en-US" sz="2400" dirty="0"/>
              <a:t>蒙特卡洛 就是先玩游戏，一直玩到游戏结束（通关或死亡），然后再进行复盘整场游戏过程来学习的一种算法</a:t>
            </a:r>
            <a:endParaRPr kumimoji="1" lang="en-US" altLang="zh-CN" sz="2400" dirty="0"/>
          </a:p>
          <a:p>
            <a:r>
              <a:rPr kumimoji="1" lang="zh-CN" altLang="en-US" sz="2400" dirty="0"/>
              <a:t>模型未知</a:t>
            </a:r>
            <a:r>
              <a:rPr kumimoji="1" lang="en-US" altLang="zh-CN" sz="2400" dirty="0"/>
              <a:t>-</a:t>
            </a:r>
            <a:r>
              <a:rPr kumimoji="1" lang="zh-CN" altLang="en-US" sz="2400" dirty="0"/>
              <a:t>时间差分（</a:t>
            </a:r>
            <a:r>
              <a:rPr kumimoji="1" lang="en-US" altLang="zh-CN" sz="2400" dirty="0"/>
              <a:t>TD</a:t>
            </a:r>
            <a:r>
              <a:rPr kumimoji="1" lang="zh-CN" altLang="en-US" sz="2400" dirty="0"/>
              <a:t>算法，就是前面介绍的</a:t>
            </a:r>
            <a:r>
              <a:rPr kumimoji="1" lang="en-US" altLang="zh-CN" sz="2400" dirty="0"/>
              <a:t>q-learning</a:t>
            </a:r>
            <a:r>
              <a:rPr kumimoji="1" lang="zh-CN" altLang="en-US" sz="2400" dirty="0"/>
              <a:t>和</a:t>
            </a:r>
            <a:r>
              <a:rPr kumimoji="1" lang="en-US" altLang="zh-CN" sz="2400" dirty="0" err="1"/>
              <a:t>sarsa</a:t>
            </a:r>
            <a:r>
              <a:rPr kumimoji="1" lang="zh-CN" altLang="en-US" sz="2400" dirty="0"/>
              <a:t>），是每玩游戏一步（当然根据不同游戏来看，怎么如何定义这一步了），就进行复盘之前的游戏过程来学习的一种算法</a:t>
            </a:r>
          </a:p>
        </p:txBody>
      </p:sp>
    </p:spTree>
    <p:extLst>
      <p:ext uri="{BB962C8B-B14F-4D97-AF65-F5344CB8AC3E}">
        <p14:creationId xmlns:p14="http://schemas.microsoft.com/office/powerpoint/2010/main" val="364486889"/>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6062</TotalTime>
  <Words>5103</Words>
  <Application>Microsoft Macintosh PowerPoint</Application>
  <PresentationFormat>宽屏</PresentationFormat>
  <Paragraphs>411</Paragraphs>
  <Slides>57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57</vt:i4>
      </vt:variant>
    </vt:vector>
  </HeadingPairs>
  <TitlesOfParts>
    <vt:vector size="64" baseType="lpstr">
      <vt:lpstr>方正姚体</vt:lpstr>
      <vt:lpstr>华文新魏</vt:lpstr>
      <vt:lpstr>Arial</vt:lpstr>
      <vt:lpstr>Cambria Math</vt:lpstr>
      <vt:lpstr>Trebuchet MS</vt:lpstr>
      <vt:lpstr>Wingdings 3</vt:lpstr>
      <vt:lpstr>平面</vt:lpstr>
      <vt:lpstr>机器学习分享</vt:lpstr>
      <vt:lpstr>什么是机器学习？</vt:lpstr>
      <vt:lpstr>人工智能，机器学习，深度学习，强化学习等的区别？</vt:lpstr>
      <vt:lpstr>什么是强化学习</vt:lpstr>
      <vt:lpstr>传统强化学习算法 - 分类介绍</vt:lpstr>
      <vt:lpstr>PowerPoint 演示文稿</vt:lpstr>
      <vt:lpstr>PowerPoint 演示文稿</vt:lpstr>
      <vt:lpstr>PowerPoint 演示文稿</vt:lpstr>
      <vt:lpstr>小总结</vt:lpstr>
      <vt:lpstr>再次定义强化学习是什么</vt:lpstr>
      <vt:lpstr>阶段性任务 or 连续性任务？</vt:lpstr>
      <vt:lpstr>PowerPoint 演示文稿</vt:lpstr>
      <vt:lpstr>折扣率 γ</vt:lpstr>
      <vt:lpstr>马尔可夫决策过程（Markov Decision Process MDP） </vt:lpstr>
      <vt:lpstr>PowerPoint 演示文稿</vt:lpstr>
      <vt:lpstr>举例说明</vt:lpstr>
      <vt:lpstr>PowerPoint 演示文稿</vt:lpstr>
      <vt:lpstr>策略π</vt:lpstr>
      <vt:lpstr>状态值函数v（state-value function）</vt:lpstr>
      <vt:lpstr>贝尔曼方程1 贝尔曼预期方程</vt:lpstr>
      <vt:lpstr>PowerPoint 演示文稿</vt:lpstr>
      <vt:lpstr>PowerPoint 演示文稿</vt:lpstr>
      <vt:lpstr>PowerPoint 演示文稿</vt:lpstr>
      <vt:lpstr>最优性</vt:lpstr>
      <vt:lpstr>动作值函数q（action-value function）</vt:lpstr>
      <vt:lpstr>最优策略</vt:lpstr>
      <vt:lpstr>贝尔曼方程2 贝尔曼最优性方程</vt:lpstr>
      <vt:lpstr>贝尔曼方程的由来</vt:lpstr>
      <vt:lpstr>PowerPoint 演示文稿</vt:lpstr>
      <vt:lpstr>PowerPoint 演示文稿</vt:lpstr>
      <vt:lpstr>动态规划</vt:lpstr>
      <vt:lpstr>迭代策略评估</vt:lpstr>
      <vt:lpstr>PowerPoint 演示文稿</vt:lpstr>
      <vt:lpstr>动作值的估值 </vt:lpstr>
      <vt:lpstr>策略改进</vt:lpstr>
      <vt:lpstr>策略迭代</vt:lpstr>
      <vt:lpstr>动态规划总结</vt:lpstr>
      <vt:lpstr>蒙特卡洛算法</vt:lpstr>
      <vt:lpstr>MC 预测：状态值 </vt:lpstr>
      <vt:lpstr>PowerPoint 演示文稿</vt:lpstr>
      <vt:lpstr>MC 预测：动作值</vt:lpstr>
      <vt:lpstr>如何获得最优策略</vt:lpstr>
      <vt:lpstr>MC 控制：增量均值</vt:lpstr>
      <vt:lpstr>PowerPoint 演示文稿</vt:lpstr>
      <vt:lpstr>探索与利用</vt:lpstr>
      <vt:lpstr>PowerPoint 演示文稿</vt:lpstr>
      <vt:lpstr>MC 控制：常量α</vt:lpstr>
      <vt:lpstr>蒙特卡洛总结</vt:lpstr>
      <vt:lpstr>时间差分（TD）方法</vt:lpstr>
      <vt:lpstr>公式的变化（状态值）</vt:lpstr>
      <vt:lpstr>公式的变化（动作值）</vt:lpstr>
      <vt:lpstr>sarsa 也叫 sarsa(0)</vt:lpstr>
      <vt:lpstr>q-learning 也叫 sarsamax</vt:lpstr>
      <vt:lpstr>q-learning和sarsa的区别</vt:lpstr>
      <vt:lpstr>传统强化学习的弊端</vt:lpstr>
      <vt:lpstr>其他资料</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Junjie Xun</dc:creator>
  <cp:lastModifiedBy>Junjie Xun</cp:lastModifiedBy>
  <cp:revision>311</cp:revision>
  <dcterms:created xsi:type="dcterms:W3CDTF">2018-12-19T09:55:53Z</dcterms:created>
  <dcterms:modified xsi:type="dcterms:W3CDTF">2018-12-28T06:42:33Z</dcterms:modified>
</cp:coreProperties>
</file>